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68" r:id="rId3"/>
    <p:sldId id="279" r:id="rId4"/>
    <p:sldId id="288" r:id="rId5"/>
    <p:sldId id="257" r:id="rId6"/>
    <p:sldId id="269" r:id="rId7"/>
    <p:sldId id="258" r:id="rId8"/>
    <p:sldId id="270" r:id="rId9"/>
    <p:sldId id="259" r:id="rId10"/>
    <p:sldId id="271" r:id="rId11"/>
    <p:sldId id="260" r:id="rId12"/>
    <p:sldId id="272" r:id="rId13"/>
    <p:sldId id="261" r:id="rId14"/>
    <p:sldId id="273" r:id="rId15"/>
    <p:sldId id="281" r:id="rId16"/>
    <p:sldId id="262" r:id="rId17"/>
    <p:sldId id="282" r:id="rId18"/>
    <p:sldId id="274" r:id="rId19"/>
    <p:sldId id="283" r:id="rId20"/>
    <p:sldId id="263" r:id="rId21"/>
    <p:sldId id="285" r:id="rId22"/>
    <p:sldId id="275" r:id="rId23"/>
    <p:sldId id="286" r:id="rId24"/>
    <p:sldId id="284" r:id="rId25"/>
    <p:sldId id="287" r:id="rId26"/>
    <p:sldId id="264" r:id="rId27"/>
    <p:sldId id="276" r:id="rId28"/>
    <p:sldId id="265" r:id="rId29"/>
    <p:sldId id="277" r:id="rId30"/>
    <p:sldId id="266" r:id="rId31"/>
    <p:sldId id="278" r:id="rId32"/>
    <p:sldId id="267" r:id="rId33"/>
    <p:sldId id="289" r:id="rId34"/>
    <p:sldId id="291" r:id="rId35"/>
    <p:sldId id="292" r:id="rId36"/>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7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CF713C-C668-444A-A848-D0B3A064D386}" type="datetimeFigureOut">
              <a:rPr lang="pl-PL" smtClean="0"/>
              <a:pPr/>
              <a:t>2012-09-30</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F298B7-712F-49D5-8E13-1D283D243E9D}" type="slidenum">
              <a:rPr lang="pl-PL" smtClean="0"/>
              <a:pPr/>
              <a:t>‹#›</a:t>
            </a:fld>
            <a:endParaRPr lang="pl-PL"/>
          </a:p>
        </p:txBody>
      </p:sp>
    </p:spTree>
    <p:extLst>
      <p:ext uri="{BB962C8B-B14F-4D97-AF65-F5344CB8AC3E}">
        <p14:creationId xmlns:p14="http://schemas.microsoft.com/office/powerpoint/2010/main" xmlns="" val="2988807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19F298B7-712F-49D5-8E13-1D283D243E9D}" type="slidenum">
              <a:rPr lang="pl-PL" smtClean="0"/>
              <a:pPr/>
              <a:t>2</a:t>
            </a:fld>
            <a:endParaRPr lang="pl-P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19F298B7-712F-49D5-8E13-1D283D243E9D}" type="slidenum">
              <a:rPr lang="pl-PL" smtClean="0"/>
              <a:pPr/>
              <a:t>5</a:t>
            </a:fld>
            <a:endParaRPr lang="pl-P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19F298B7-712F-49D5-8E13-1D283D243E9D}" type="slidenum">
              <a:rPr lang="pl-PL" smtClean="0"/>
              <a:pPr/>
              <a:t>8</a:t>
            </a:fld>
            <a:endParaRPr lang="pl-P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19F298B7-712F-49D5-8E13-1D283D243E9D}" type="slidenum">
              <a:rPr lang="pl-PL" smtClean="0"/>
              <a:pPr/>
              <a:t>10</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F7EC7D11-8C31-4C69-BC2B-E6627EF7E332}" type="datetimeFigureOut">
              <a:rPr lang="pl-PL" smtClean="0"/>
              <a:pPr/>
              <a:t>2012-09-30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DD5F434-4FFE-4F53-9D4C-74DE325BA1AE}" type="slidenum">
              <a:rPr lang="pl-PL" smtClean="0"/>
              <a:pPr/>
              <a:t>‹#›</a:t>
            </a:fld>
            <a:endParaRPr lang="pl-PL"/>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80000"/>
            <a:lum/>
          </a:blip>
          <a:srcRect/>
          <a:stretch>
            <a:fillRect l="-19000" r="-19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EC7D11-8C31-4C69-BC2B-E6627EF7E332}" type="datetimeFigureOut">
              <a:rPr lang="pl-PL" smtClean="0"/>
              <a:pPr/>
              <a:t>2012-09-30</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5F434-4FFE-4F53-9D4C-74DE325BA1A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rot="20980827">
            <a:off x="-448765" y="2747860"/>
            <a:ext cx="7004619" cy="2800767"/>
          </a:xfrm>
          <a:prstGeom prst="rect">
            <a:avLst/>
          </a:prstGeom>
          <a:noFill/>
        </p:spPr>
        <p:txBody>
          <a:bodyPr wrap="square" lIns="91440" tIns="45720" rIns="91440" bIns="45720">
            <a:spAutoFit/>
            <a:scene3d>
              <a:camera prst="perspectiveLeft"/>
              <a:lightRig rig="threePt" dir="t"/>
            </a:scene3d>
          </a:bodyPr>
          <a:lstStyle/>
          <a:p>
            <a:pPr algn="ctr"/>
            <a:r>
              <a:rPr lang="pl-PL" sz="8800" b="1" cap="none" spc="0" dirty="0" smtClean="0">
                <a:ln w="57150">
                  <a:solidFill>
                    <a:schemeClr val="tx1">
                      <a:lumMod val="95000"/>
                      <a:lumOff val="5000"/>
                    </a:schemeClr>
                  </a:solidFill>
                  <a:prstDash val="solid"/>
                  <a:miter lim="800000"/>
                </a:ln>
                <a:solidFill>
                  <a:schemeClr val="bg2">
                    <a:lumMod val="10000"/>
                  </a:schemeClr>
                </a:solidFill>
                <a:effectLst>
                  <a:outerShdw blurRad="25500" dist="23000" dir="7020000" algn="tl">
                    <a:srgbClr val="000000">
                      <a:alpha val="50000"/>
                    </a:srgbClr>
                  </a:outerShdw>
                </a:effectLst>
              </a:rPr>
              <a:t>MUSEUM</a:t>
            </a:r>
            <a:r>
              <a:rPr lang="pl-PL" sz="8800" b="1" cap="none" spc="0" dirty="0" smtClean="0">
                <a:ln w="57150">
                  <a:solidFill>
                    <a:schemeClr val="tx1">
                      <a:lumMod val="95000"/>
                      <a:lumOff val="5000"/>
                    </a:schemeClr>
                  </a:solidFill>
                  <a:prstDash val="solid"/>
                  <a:miter lim="800000"/>
                </a:ln>
                <a:effectLst>
                  <a:outerShdw blurRad="25500" dist="23000" dir="7020000" algn="tl">
                    <a:srgbClr val="000000">
                      <a:alpha val="50000"/>
                    </a:srgbClr>
                  </a:outerShdw>
                </a:effectLst>
              </a:rPr>
              <a:t> </a:t>
            </a:r>
            <a:r>
              <a:rPr lang="pl-PL" sz="8800" b="1" cap="none" spc="0" dirty="0" smtClean="0">
                <a:ln w="57150">
                  <a:solidFill>
                    <a:schemeClr val="tx1">
                      <a:lumMod val="95000"/>
                      <a:lumOff val="5000"/>
                    </a:schemeClr>
                  </a:solidFill>
                  <a:prstDash val="solid"/>
                  <a:miter lim="800000"/>
                </a:ln>
                <a:solidFill>
                  <a:schemeClr val="bg2">
                    <a:lumMod val="10000"/>
                  </a:schemeClr>
                </a:solidFill>
                <a:effectLst>
                  <a:outerShdw blurRad="25500" dist="23000" dir="7020000" algn="tl">
                    <a:srgbClr val="000000">
                      <a:alpha val="50000"/>
                    </a:srgbClr>
                  </a:outerShdw>
                </a:effectLst>
              </a:rPr>
              <a:t>IN</a:t>
            </a:r>
            <a:r>
              <a:rPr lang="pl-PL" sz="8800" b="1" cap="none" spc="0" dirty="0" smtClean="0">
                <a:ln w="57150">
                  <a:solidFill>
                    <a:schemeClr val="tx1">
                      <a:lumMod val="95000"/>
                      <a:lumOff val="5000"/>
                    </a:schemeClr>
                  </a:solidFill>
                  <a:prstDash val="solid"/>
                  <a:miter lim="800000"/>
                </a:ln>
                <a:effectLst>
                  <a:outerShdw blurRad="25500" dist="23000" dir="7020000" algn="tl">
                    <a:srgbClr val="000000">
                      <a:alpha val="50000"/>
                    </a:srgbClr>
                  </a:outerShdw>
                </a:effectLst>
              </a:rPr>
              <a:t> </a:t>
            </a:r>
            <a:r>
              <a:rPr lang="pl-PL" sz="8800" b="1" cap="none" spc="0" dirty="0" smtClean="0">
                <a:ln w="57150">
                  <a:solidFill>
                    <a:schemeClr val="tx1">
                      <a:lumMod val="95000"/>
                      <a:lumOff val="5000"/>
                    </a:schemeClr>
                  </a:solidFill>
                  <a:prstDash val="solid"/>
                  <a:miter lim="800000"/>
                </a:ln>
                <a:solidFill>
                  <a:schemeClr val="bg2">
                    <a:lumMod val="10000"/>
                  </a:schemeClr>
                </a:solidFill>
                <a:effectLst>
                  <a:outerShdw blurRad="25500" dist="23000" dir="7020000" algn="tl">
                    <a:srgbClr val="000000">
                      <a:alpha val="50000"/>
                    </a:srgbClr>
                  </a:outerShdw>
                </a:effectLst>
              </a:rPr>
              <a:t>WYGIEŁZÓW</a:t>
            </a:r>
            <a:endParaRPr lang="pl-PL" sz="8800" b="1" cap="none" spc="0" dirty="0">
              <a:ln w="57150">
                <a:solidFill>
                  <a:schemeClr val="tx1">
                    <a:lumMod val="95000"/>
                    <a:lumOff val="5000"/>
                  </a:schemeClr>
                </a:solidFill>
                <a:prstDash val="solid"/>
                <a:miter lim="800000"/>
              </a:ln>
              <a:solidFill>
                <a:schemeClr val="bg2">
                  <a:lumMod val="10000"/>
                </a:schemeClr>
              </a:solidFill>
              <a:effectLst>
                <a:outerShdw blurRad="25500" dist="23000" dir="7020000" algn="tl">
                  <a:srgbClr val="000000">
                    <a:alpha val="50000"/>
                  </a:srgbClr>
                </a:outerShdw>
              </a:effectLst>
            </a:endParaRPr>
          </a:p>
        </p:txBody>
      </p:sp>
      <p:pic>
        <p:nvPicPr>
          <p:cNvPr id="3" name="Obraz 2" descr="12 Stodola z Przeciszowa.jpg"/>
          <p:cNvPicPr>
            <a:picLocks noChangeAspect="1"/>
          </p:cNvPicPr>
          <p:nvPr/>
        </p:nvPicPr>
        <p:blipFill>
          <a:blip r:embed="rId2" cstate="print"/>
          <a:stretch>
            <a:fillRect/>
          </a:stretch>
        </p:blipFill>
        <p:spPr>
          <a:xfrm>
            <a:off x="214282" y="142852"/>
            <a:ext cx="3357554" cy="2518166"/>
          </a:xfrm>
          <a:prstGeom prst="rect">
            <a:avLst/>
          </a:prstGeom>
        </p:spPr>
      </p:pic>
      <p:pic>
        <p:nvPicPr>
          <p:cNvPr id="28674" name="Picture 2" descr="http://openairmuseum.pl/foto.php?id=3541&amp;rozmiar=m"/>
          <p:cNvPicPr>
            <a:picLocks noChangeAspect="1" noChangeArrowheads="1"/>
          </p:cNvPicPr>
          <p:nvPr/>
        </p:nvPicPr>
        <p:blipFill>
          <a:blip r:embed="rId3" cstate="print"/>
          <a:srcRect/>
          <a:stretch>
            <a:fillRect/>
          </a:stretch>
        </p:blipFill>
        <p:spPr bwMode="auto">
          <a:xfrm>
            <a:off x="5929322" y="214290"/>
            <a:ext cx="2952771" cy="2214578"/>
          </a:xfrm>
          <a:prstGeom prst="rect">
            <a:avLst/>
          </a:prstGeom>
          <a:noFill/>
        </p:spPr>
      </p:pic>
      <p:pic>
        <p:nvPicPr>
          <p:cNvPr id="28676" name="Picture 4" descr="http://openairmuseum.pl/foto.php?id=3564&amp;rozmiar=m"/>
          <p:cNvPicPr>
            <a:picLocks noChangeAspect="1" noChangeArrowheads="1"/>
          </p:cNvPicPr>
          <p:nvPr/>
        </p:nvPicPr>
        <p:blipFill>
          <a:blip r:embed="rId4" cstate="print"/>
          <a:srcRect/>
          <a:stretch>
            <a:fillRect/>
          </a:stretch>
        </p:blipFill>
        <p:spPr bwMode="auto">
          <a:xfrm>
            <a:off x="6786578" y="4071942"/>
            <a:ext cx="2000252" cy="2667004"/>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000" fill="hold"/>
                                        <p:tgtEl>
                                          <p:spTgt spid="4"/>
                                        </p:tgtEl>
                                        <p:attrNameLst>
                                          <p:attrName>ppt_x</p:attrName>
                                        </p:attrNameLst>
                                      </p:cBhvr>
                                      <p:tavLst>
                                        <p:tav tm="0">
                                          <p:val>
                                            <p:strVal val="#ppt_x"/>
                                          </p:val>
                                        </p:tav>
                                        <p:tav tm="100000">
                                          <p:val>
                                            <p:strVal val="#ppt_x"/>
                                          </p:val>
                                        </p:tav>
                                      </p:tavLst>
                                    </p:anim>
                                    <p:anim calcmode="lin" valueType="num">
                                      <p:cBhvr additive="base">
                                        <p:cTn id="13"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57158" y="285728"/>
            <a:ext cx="8229600" cy="4525963"/>
          </a:xfrm>
        </p:spPr>
        <p:txBody>
          <a:bodyPr/>
          <a:lstStyle/>
          <a:p>
            <a:pPr algn="ctr">
              <a:buNone/>
            </a:pPr>
            <a:r>
              <a:rPr lang="pl-PL" b="1" dirty="0" smtClean="0">
                <a:solidFill>
                  <a:schemeClr val="bg2">
                    <a:lumMod val="10000"/>
                  </a:schemeClr>
                </a:solidFill>
              </a:rPr>
              <a:t>A </a:t>
            </a:r>
            <a:r>
              <a:rPr lang="en-US" b="1" dirty="0" smtClean="0">
                <a:solidFill>
                  <a:schemeClr val="bg2">
                    <a:lumMod val="10000"/>
                  </a:schemeClr>
                </a:solidFill>
              </a:rPr>
              <a:t>larch cottage from </a:t>
            </a:r>
            <a:r>
              <a:rPr lang="en-US" b="1" dirty="0" err="1" smtClean="0">
                <a:solidFill>
                  <a:schemeClr val="bg2">
                    <a:lumMod val="10000"/>
                  </a:schemeClr>
                </a:solidFill>
              </a:rPr>
              <a:t>from</a:t>
            </a:r>
            <a:r>
              <a:rPr lang="en-US" b="1" dirty="0" smtClean="0">
                <a:solidFill>
                  <a:schemeClr val="bg2">
                    <a:lumMod val="10000"/>
                  </a:schemeClr>
                </a:solidFill>
              </a:rPr>
              <a:t> the year 1862</a:t>
            </a:r>
            <a:r>
              <a:rPr lang="pl-PL" b="1" dirty="0" smtClean="0">
                <a:solidFill>
                  <a:schemeClr val="bg2">
                    <a:lumMod val="10000"/>
                  </a:schemeClr>
                </a:solidFill>
              </a:rPr>
              <a:t>;</a:t>
            </a:r>
            <a:r>
              <a:rPr lang="en-US" b="1" dirty="0" smtClean="0">
                <a:solidFill>
                  <a:schemeClr val="bg2">
                    <a:lumMod val="10000"/>
                  </a:schemeClr>
                </a:solidFill>
              </a:rPr>
              <a:t> belonged to the village administrator </a:t>
            </a:r>
            <a:r>
              <a:rPr lang="en-US" b="1" dirty="0" err="1" smtClean="0">
                <a:solidFill>
                  <a:schemeClr val="bg2">
                    <a:lumMod val="10000"/>
                  </a:schemeClr>
                </a:solidFill>
              </a:rPr>
              <a:t>Mikołaj</a:t>
            </a:r>
            <a:r>
              <a:rPr lang="en-US" b="1" dirty="0" smtClean="0">
                <a:solidFill>
                  <a:schemeClr val="bg2">
                    <a:lumMod val="10000"/>
                  </a:schemeClr>
                </a:solidFill>
              </a:rPr>
              <a:t> </a:t>
            </a:r>
            <a:r>
              <a:rPr lang="en-US" b="1" dirty="0" err="1" smtClean="0">
                <a:solidFill>
                  <a:schemeClr val="bg2">
                    <a:lumMod val="10000"/>
                  </a:schemeClr>
                </a:solidFill>
              </a:rPr>
              <a:t>Marchewka</a:t>
            </a:r>
            <a:r>
              <a:rPr lang="en-US" b="1" dirty="0" smtClean="0">
                <a:solidFill>
                  <a:schemeClr val="bg2">
                    <a:lumMod val="10000"/>
                  </a:schemeClr>
                </a:solidFill>
              </a:rPr>
              <a:t> </a:t>
            </a:r>
            <a:r>
              <a:rPr lang="pl-PL" b="1" dirty="0" smtClean="0">
                <a:solidFill>
                  <a:schemeClr val="bg2">
                    <a:lumMod val="10000"/>
                  </a:schemeClr>
                </a:solidFill>
              </a:rPr>
              <a:t>– </a:t>
            </a:r>
            <a:r>
              <a:rPr lang="pl-PL" b="1" dirty="0" err="1" smtClean="0">
                <a:solidFill>
                  <a:schemeClr val="bg2">
                    <a:lumMod val="10000"/>
                  </a:schemeClr>
                </a:solidFill>
              </a:rPr>
              <a:t>re</a:t>
            </a:r>
            <a:r>
              <a:rPr lang="en-US" b="1" dirty="0" smtClean="0">
                <a:solidFill>
                  <a:schemeClr val="bg2">
                    <a:lumMod val="10000"/>
                  </a:schemeClr>
                </a:solidFill>
              </a:rPr>
              <a:t>present</a:t>
            </a:r>
            <a:r>
              <a:rPr lang="pl-PL" b="1" dirty="0" err="1" smtClean="0">
                <a:solidFill>
                  <a:schemeClr val="bg2">
                    <a:lumMod val="10000"/>
                  </a:schemeClr>
                </a:solidFill>
              </a:rPr>
              <a:t>ative</a:t>
            </a:r>
            <a:r>
              <a:rPr lang="pl-PL" b="1" dirty="0" smtClean="0">
                <a:solidFill>
                  <a:schemeClr val="bg2">
                    <a:lumMod val="10000"/>
                  </a:schemeClr>
                </a:solidFill>
              </a:rPr>
              <a:t> of</a:t>
            </a:r>
            <a:r>
              <a:rPr lang="en-US" b="1" dirty="0" smtClean="0">
                <a:solidFill>
                  <a:schemeClr val="bg2">
                    <a:lumMod val="10000"/>
                  </a:schemeClr>
                </a:solidFill>
              </a:rPr>
              <a:t> the richest class of peasants</a:t>
            </a:r>
            <a:r>
              <a:rPr lang="pl-PL" b="1" dirty="0" smtClean="0">
                <a:solidFill>
                  <a:schemeClr val="bg2">
                    <a:lumMod val="10000"/>
                  </a:schemeClr>
                </a:solidFill>
              </a:rPr>
              <a:t>. </a:t>
            </a:r>
            <a:r>
              <a:rPr lang="pl-PL" b="1" dirty="0" err="1" smtClean="0">
                <a:solidFill>
                  <a:schemeClr val="bg2">
                    <a:lumMod val="10000"/>
                  </a:schemeClr>
                </a:solidFill>
              </a:rPr>
              <a:t>It</a:t>
            </a:r>
            <a:r>
              <a:rPr lang="pl-PL" b="1" dirty="0" smtClean="0">
                <a:solidFill>
                  <a:schemeClr val="bg2">
                    <a:lumMod val="10000"/>
                  </a:schemeClr>
                </a:solidFill>
              </a:rPr>
              <a:t> </a:t>
            </a:r>
            <a:r>
              <a:rPr lang="pl-PL" b="1" dirty="0" err="1" smtClean="0">
                <a:solidFill>
                  <a:schemeClr val="bg2">
                    <a:lumMod val="10000"/>
                  </a:schemeClr>
                </a:solidFill>
              </a:rPr>
              <a:t>is</a:t>
            </a:r>
            <a:r>
              <a:rPr lang="pl-PL" b="1" dirty="0" smtClean="0">
                <a:solidFill>
                  <a:schemeClr val="bg2">
                    <a:lumMod val="10000"/>
                  </a:schemeClr>
                </a:solidFill>
              </a:rPr>
              <a:t> </a:t>
            </a:r>
            <a:r>
              <a:rPr lang="pl-PL" b="1" dirty="0" err="1" smtClean="0">
                <a:solidFill>
                  <a:schemeClr val="bg2">
                    <a:lumMod val="10000"/>
                  </a:schemeClr>
                </a:solidFill>
              </a:rPr>
              <a:t>richly</a:t>
            </a:r>
            <a:r>
              <a:rPr lang="pl-PL" b="1" dirty="0" smtClean="0">
                <a:solidFill>
                  <a:schemeClr val="bg2">
                    <a:lumMod val="10000"/>
                  </a:schemeClr>
                </a:solidFill>
              </a:rPr>
              <a:t> </a:t>
            </a:r>
            <a:r>
              <a:rPr lang="pl-PL" b="1" dirty="0" err="1" smtClean="0">
                <a:solidFill>
                  <a:schemeClr val="bg2">
                    <a:lumMod val="10000"/>
                  </a:schemeClr>
                </a:solidFill>
              </a:rPr>
              <a:t>decorated</a:t>
            </a:r>
            <a:r>
              <a:rPr lang="pl-PL" b="1" dirty="0" smtClean="0">
                <a:solidFill>
                  <a:schemeClr val="bg2">
                    <a:lumMod val="10000"/>
                  </a:schemeClr>
                </a:solidFill>
              </a:rPr>
              <a:t> </a:t>
            </a:r>
            <a:r>
              <a:rPr lang="pl-PL" b="1" dirty="0" err="1" smtClean="0">
                <a:solidFill>
                  <a:schemeClr val="bg2">
                    <a:lumMod val="10000"/>
                  </a:schemeClr>
                </a:solidFill>
              </a:rPr>
              <a:t>inside</a:t>
            </a:r>
            <a:r>
              <a:rPr lang="pl-PL" b="1" dirty="0" smtClean="0">
                <a:solidFill>
                  <a:schemeClr val="bg2">
                    <a:lumMod val="10000"/>
                  </a:schemeClr>
                </a:solidFill>
              </a:rPr>
              <a:t> </a:t>
            </a:r>
            <a:r>
              <a:rPr lang="pl-PL" b="1" dirty="0" err="1" smtClean="0">
                <a:solidFill>
                  <a:schemeClr val="bg2">
                    <a:lumMod val="10000"/>
                  </a:schemeClr>
                </a:solidFill>
              </a:rPr>
              <a:t>with</a:t>
            </a:r>
            <a:r>
              <a:rPr lang="pl-PL" b="1" dirty="0" smtClean="0">
                <a:solidFill>
                  <a:schemeClr val="bg2">
                    <a:lumMod val="10000"/>
                  </a:schemeClr>
                </a:solidFill>
              </a:rPr>
              <a:t> </a:t>
            </a:r>
            <a:r>
              <a:rPr lang="pl-PL" b="1" dirty="0" err="1" smtClean="0">
                <a:solidFill>
                  <a:schemeClr val="bg2">
                    <a:lumMod val="10000"/>
                  </a:schemeClr>
                </a:solidFill>
              </a:rPr>
              <a:t>numerous</a:t>
            </a:r>
            <a:r>
              <a:rPr lang="pl-PL" b="1" dirty="0" smtClean="0">
                <a:solidFill>
                  <a:schemeClr val="bg2">
                    <a:lumMod val="10000"/>
                  </a:schemeClr>
                </a:solidFill>
              </a:rPr>
              <a:t> </a:t>
            </a:r>
            <a:r>
              <a:rPr lang="pl-PL" b="1" dirty="0" err="1" smtClean="0">
                <a:solidFill>
                  <a:schemeClr val="bg2">
                    <a:lumMod val="10000"/>
                  </a:schemeClr>
                </a:solidFill>
              </a:rPr>
              <a:t>paintings</a:t>
            </a:r>
            <a:r>
              <a:rPr lang="pl-PL" b="1" dirty="0" smtClean="0">
                <a:solidFill>
                  <a:schemeClr val="bg2">
                    <a:lumMod val="10000"/>
                  </a:schemeClr>
                </a:solidFill>
              </a:rPr>
              <a:t> and </a:t>
            </a:r>
            <a:r>
              <a:rPr lang="pl-PL" b="1" dirty="0" err="1" smtClean="0">
                <a:solidFill>
                  <a:schemeClr val="bg2">
                    <a:lumMod val="10000"/>
                  </a:schemeClr>
                </a:solidFill>
              </a:rPr>
              <a:t>furniture</a:t>
            </a:r>
            <a:endParaRPr lang="pl-PL" b="1" dirty="0">
              <a:solidFill>
                <a:schemeClr val="bg2">
                  <a:lumMod val="10000"/>
                </a:schemeClr>
              </a:solidFill>
            </a:endParaRPr>
          </a:p>
        </p:txBody>
      </p:sp>
      <p:pic>
        <p:nvPicPr>
          <p:cNvPr id="4" name="Obraz 3" descr="6 Chałupa Sołtysa z Przegini Duchowej (3).bmp"/>
          <p:cNvPicPr>
            <a:picLocks noChangeAspect="1"/>
          </p:cNvPicPr>
          <p:nvPr/>
        </p:nvPicPr>
        <p:blipFill>
          <a:blip r:embed="rId3" cstate="print"/>
          <a:stretch>
            <a:fillRect/>
          </a:stretch>
        </p:blipFill>
        <p:spPr>
          <a:xfrm>
            <a:off x="2071670" y="2857496"/>
            <a:ext cx="4972050" cy="374332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8 Olejarnia z Dąbrowy Szlacheckiej.bmp"/>
          <p:cNvPicPr>
            <a:picLocks noChangeAspect="1"/>
          </p:cNvPicPr>
          <p:nvPr/>
        </p:nvPicPr>
        <p:blipFill>
          <a:blip r:embed="rId2" cstate="print"/>
          <a:stretch>
            <a:fillRect/>
          </a:stretch>
        </p:blipFill>
        <p:spPr>
          <a:xfrm>
            <a:off x="4000496" y="142852"/>
            <a:ext cx="4991100" cy="3667125"/>
          </a:xfrm>
          <a:prstGeom prst="rect">
            <a:avLst/>
          </a:prstGeom>
        </p:spPr>
      </p:pic>
      <p:pic>
        <p:nvPicPr>
          <p:cNvPr id="5" name="Obraz 4" descr="8 Olejarnia z Dąbrowy Szlacheckiej (1).bmp"/>
          <p:cNvPicPr>
            <a:picLocks noChangeAspect="1"/>
          </p:cNvPicPr>
          <p:nvPr/>
        </p:nvPicPr>
        <p:blipFill>
          <a:blip r:embed="rId3" cstate="print"/>
          <a:stretch>
            <a:fillRect/>
          </a:stretch>
        </p:blipFill>
        <p:spPr>
          <a:xfrm>
            <a:off x="285720" y="3643314"/>
            <a:ext cx="3998140" cy="2928958"/>
          </a:xfrm>
          <a:prstGeom prst="rect">
            <a:avLst/>
          </a:prstGeom>
        </p:spPr>
      </p:pic>
      <p:sp>
        <p:nvSpPr>
          <p:cNvPr id="6" name="Prostokąt 5"/>
          <p:cNvSpPr/>
          <p:nvPr/>
        </p:nvSpPr>
        <p:spPr>
          <a:xfrm>
            <a:off x="3114849" y="4429132"/>
            <a:ext cx="6029151" cy="1754326"/>
          </a:xfrm>
          <a:prstGeom prst="rect">
            <a:avLst/>
          </a:prstGeom>
          <a:noFill/>
        </p:spPr>
        <p:txBody>
          <a:bodyPr wrap="non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Oil </a:t>
            </a: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mill</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a:t>
            </a: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a:t>
            </a:r>
          </a:p>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Dąbrowa Szlachecka</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pic>
        <p:nvPicPr>
          <p:cNvPr id="15362" name="Picture 2"/>
          <p:cNvPicPr>
            <a:picLocks noChangeAspect="1" noChangeArrowheads="1"/>
          </p:cNvPicPr>
          <p:nvPr/>
        </p:nvPicPr>
        <p:blipFill>
          <a:blip r:embed="rId4" cstate="print"/>
          <a:srcRect l="16528" t="14410"/>
          <a:stretch>
            <a:fillRect/>
          </a:stretch>
        </p:blipFill>
        <p:spPr bwMode="auto">
          <a:xfrm>
            <a:off x="0" y="428604"/>
            <a:ext cx="3894464" cy="3000371"/>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2" presetClass="entr" presetSubtype="4" fill="hold"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2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20" y="285728"/>
            <a:ext cx="8572560" cy="6429420"/>
          </a:xfrm>
        </p:spPr>
        <p:txBody>
          <a:bodyPr>
            <a:noAutofit/>
          </a:bodyPr>
          <a:lstStyle/>
          <a:p>
            <a:pPr algn="ctr">
              <a:spcBef>
                <a:spcPts val="0"/>
              </a:spcBef>
              <a:buNone/>
            </a:pPr>
            <a:r>
              <a:rPr lang="en-US" sz="2700" b="1" dirty="0" smtClean="0">
                <a:solidFill>
                  <a:schemeClr val="bg2">
                    <a:lumMod val="10000"/>
                  </a:schemeClr>
                </a:solidFill>
              </a:rPr>
              <a:t>The oil mill from the second half of the 19th century, rebuilt in 1902.</a:t>
            </a:r>
            <a:endParaRPr lang="pl-PL" sz="2700" b="1" dirty="0" smtClean="0">
              <a:solidFill>
                <a:schemeClr val="bg2">
                  <a:lumMod val="10000"/>
                </a:schemeClr>
              </a:solidFill>
            </a:endParaRPr>
          </a:p>
          <a:p>
            <a:pPr>
              <a:spcBef>
                <a:spcPts val="0"/>
              </a:spcBef>
              <a:buNone/>
            </a:pPr>
            <a:r>
              <a:rPr lang="pl-PL" sz="2700" b="1" dirty="0" smtClean="0">
                <a:solidFill>
                  <a:schemeClr val="bg2">
                    <a:lumMod val="10000"/>
                  </a:schemeClr>
                </a:solidFill>
              </a:rPr>
              <a:t>O</a:t>
            </a:r>
            <a:r>
              <a:rPr lang="en-US" sz="2700" b="1" dirty="0" smtClean="0">
                <a:solidFill>
                  <a:schemeClr val="bg2">
                    <a:lumMod val="10000"/>
                  </a:schemeClr>
                </a:solidFill>
              </a:rPr>
              <a:t>il was pressed from the grains of oily plants: flax</a:t>
            </a:r>
            <a:r>
              <a:rPr lang="pl-PL" sz="2700" b="1" dirty="0" smtClean="0">
                <a:solidFill>
                  <a:schemeClr val="bg2">
                    <a:lumMod val="10000"/>
                  </a:schemeClr>
                </a:solidFill>
              </a:rPr>
              <a:t> </a:t>
            </a:r>
            <a:r>
              <a:rPr lang="en-US" sz="2700" b="1" dirty="0" smtClean="0">
                <a:solidFill>
                  <a:schemeClr val="bg2">
                    <a:lumMod val="10000"/>
                  </a:schemeClr>
                </a:solidFill>
              </a:rPr>
              <a:t>and</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hemps. </a:t>
            </a:r>
            <a:r>
              <a:rPr lang="pl-PL" sz="2700" b="1" dirty="0" smtClean="0">
                <a:solidFill>
                  <a:schemeClr val="bg2">
                    <a:lumMod val="10000"/>
                  </a:schemeClr>
                </a:solidFill>
              </a:rPr>
              <a:t>P</a:t>
            </a:r>
            <a:r>
              <a:rPr lang="en-US" sz="2700" b="1" dirty="0" err="1" smtClean="0">
                <a:solidFill>
                  <a:schemeClr val="bg2">
                    <a:lumMod val="10000"/>
                  </a:schemeClr>
                </a:solidFill>
              </a:rPr>
              <a:t>roduction</a:t>
            </a:r>
            <a:r>
              <a:rPr lang="en-US" sz="2700" b="1" dirty="0" smtClean="0">
                <a:solidFill>
                  <a:schemeClr val="bg2">
                    <a:lumMod val="10000"/>
                  </a:schemeClr>
                </a:solidFill>
              </a:rPr>
              <a:t> started </a:t>
            </a:r>
            <a:r>
              <a:rPr lang="pl-PL" sz="2700" b="1" dirty="0" err="1" smtClean="0">
                <a:solidFill>
                  <a:schemeClr val="bg2">
                    <a:lumMod val="10000"/>
                  </a:schemeClr>
                </a:solidFill>
              </a:rPr>
              <a:t>with</a:t>
            </a:r>
            <a:r>
              <a:rPr lang="pl-PL" sz="2700" b="1" dirty="0" smtClean="0">
                <a:solidFill>
                  <a:schemeClr val="bg2">
                    <a:lumMod val="10000"/>
                  </a:schemeClr>
                </a:solidFill>
              </a:rPr>
              <a:t> </a:t>
            </a:r>
            <a:r>
              <a:rPr lang="en-US" sz="2700" b="1" dirty="0" smtClean="0">
                <a:solidFill>
                  <a:schemeClr val="bg2">
                    <a:lumMod val="10000"/>
                  </a:schemeClr>
                </a:solidFill>
              </a:rPr>
              <a:t>pressing grain</a:t>
            </a:r>
            <a:r>
              <a:rPr lang="pl-PL" sz="2700" b="1" dirty="0" smtClean="0">
                <a:solidFill>
                  <a:schemeClr val="bg2">
                    <a:lumMod val="10000"/>
                  </a:schemeClr>
                </a:solidFill>
              </a:rPr>
              <a:t> </a:t>
            </a:r>
            <a:r>
              <a:rPr lang="pl-PL" sz="2700" b="1" dirty="0" err="1" smtClean="0">
                <a:solidFill>
                  <a:schemeClr val="bg2">
                    <a:lumMod val="10000"/>
                  </a:schemeClr>
                </a:solidFill>
              </a:rPr>
              <a:t>with</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footsteps. Crushed grain was roasted in a</a:t>
            </a:r>
            <a:r>
              <a:rPr lang="pl-PL" sz="2700" b="1" dirty="0" smtClean="0">
                <a:solidFill>
                  <a:schemeClr val="bg2">
                    <a:lumMod val="10000"/>
                  </a:schemeClr>
                </a:solidFill>
              </a:rPr>
              <a:t> </a:t>
            </a:r>
            <a:r>
              <a:rPr lang="en-US" sz="2700" b="1" dirty="0" smtClean="0">
                <a:solidFill>
                  <a:schemeClr val="bg2">
                    <a:lumMod val="10000"/>
                  </a:schemeClr>
                </a:solidFill>
              </a:rPr>
              <a:t>kettle</a:t>
            </a:r>
            <a:r>
              <a:rPr lang="pl-PL" sz="2700" b="1" dirty="0" smtClean="0">
                <a:solidFill>
                  <a:schemeClr val="bg2">
                    <a:lumMod val="10000"/>
                  </a:schemeClr>
                </a:solidFill>
              </a:rPr>
              <a:t> </a:t>
            </a:r>
            <a:r>
              <a:rPr lang="en-US" sz="2700" b="1" dirty="0" smtClean="0">
                <a:solidFill>
                  <a:schemeClr val="bg2">
                    <a:lumMod val="10000"/>
                  </a:schemeClr>
                </a:solidFill>
              </a:rPr>
              <a:t>on </a:t>
            </a:r>
            <a:r>
              <a:rPr lang="pl-PL" sz="2700" b="1" dirty="0" smtClean="0">
                <a:solidFill>
                  <a:schemeClr val="bg2">
                    <a:lumMod val="10000"/>
                  </a:schemeClr>
                </a:solidFill>
              </a:rPr>
              <a:t>a </a:t>
            </a:r>
            <a:r>
              <a:rPr lang="en-US" sz="2700" b="1" dirty="0" smtClean="0">
                <a:solidFill>
                  <a:schemeClr val="bg2">
                    <a:lumMod val="10000"/>
                  </a:schemeClr>
                </a:solidFill>
              </a:rPr>
              <a:t>stove</a:t>
            </a:r>
            <a:r>
              <a:rPr lang="pl-PL" sz="2700" b="1" dirty="0" smtClean="0">
                <a:solidFill>
                  <a:schemeClr val="bg2">
                    <a:lumMod val="10000"/>
                  </a:schemeClr>
                </a:solidFill>
              </a:rPr>
              <a:t>,</a:t>
            </a:r>
          </a:p>
          <a:p>
            <a:pPr>
              <a:spcBef>
                <a:spcPts val="0"/>
              </a:spcBef>
              <a:buNone/>
            </a:pPr>
            <a:r>
              <a:rPr lang="pl-PL" sz="2700" b="1" dirty="0" smtClean="0">
                <a:solidFill>
                  <a:schemeClr val="bg2">
                    <a:lumMod val="10000"/>
                  </a:schemeClr>
                </a:solidFill>
              </a:rPr>
              <a:t>m</a:t>
            </a:r>
            <a:r>
              <a:rPr lang="en-US" sz="2700" b="1" dirty="0" smtClean="0">
                <a:solidFill>
                  <a:schemeClr val="bg2">
                    <a:lumMod val="10000"/>
                  </a:schemeClr>
                </a:solidFill>
              </a:rPr>
              <a:t>ix</a:t>
            </a:r>
            <a:r>
              <a:rPr lang="pl-PL" sz="2700" b="1" dirty="0" err="1" smtClean="0">
                <a:solidFill>
                  <a:schemeClr val="bg2">
                    <a:lumMod val="10000"/>
                  </a:schemeClr>
                </a:solidFill>
              </a:rPr>
              <a:t>ed</a:t>
            </a:r>
            <a:r>
              <a:rPr lang="en-US" sz="2700" b="1" dirty="0" smtClean="0">
                <a:solidFill>
                  <a:schemeClr val="bg2">
                    <a:lumMod val="10000"/>
                  </a:schemeClr>
                </a:solidFill>
              </a:rPr>
              <a:t> with water</a:t>
            </a:r>
            <a:r>
              <a:rPr lang="pl-PL" sz="2700" b="1" dirty="0" smtClean="0">
                <a:solidFill>
                  <a:schemeClr val="bg2">
                    <a:lumMod val="10000"/>
                  </a:schemeClr>
                </a:solidFill>
              </a:rPr>
              <a:t> and </a:t>
            </a:r>
            <a:r>
              <a:rPr lang="pl-PL" sz="2700" b="1" dirty="0" err="1" smtClean="0">
                <a:solidFill>
                  <a:schemeClr val="bg2">
                    <a:lumMod val="10000"/>
                  </a:schemeClr>
                </a:solidFill>
              </a:rPr>
              <a:t>placed</a:t>
            </a:r>
            <a:r>
              <a:rPr lang="pl-PL" sz="2700" b="1" dirty="0" smtClean="0">
                <a:solidFill>
                  <a:schemeClr val="bg2">
                    <a:lumMod val="10000"/>
                  </a:schemeClr>
                </a:solidFill>
              </a:rPr>
              <a:t> i</a:t>
            </a:r>
            <a:r>
              <a:rPr lang="en-US" sz="2700" b="1" dirty="0" smtClean="0">
                <a:solidFill>
                  <a:schemeClr val="bg2">
                    <a:lumMod val="10000"/>
                  </a:schemeClr>
                </a:solidFill>
              </a:rPr>
              <a:t>n</a:t>
            </a:r>
            <a:r>
              <a:rPr lang="pl-PL" sz="2700" b="1" dirty="0" smtClean="0">
                <a:solidFill>
                  <a:schemeClr val="bg2">
                    <a:lumMod val="10000"/>
                  </a:schemeClr>
                </a:solidFill>
              </a:rPr>
              <a:t> </a:t>
            </a:r>
            <a:r>
              <a:rPr lang="en-US" sz="2700" b="1" dirty="0" smtClean="0">
                <a:solidFill>
                  <a:schemeClr val="bg2">
                    <a:lumMod val="10000"/>
                  </a:schemeClr>
                </a:solidFill>
              </a:rPr>
              <a:t>the lower log of the</a:t>
            </a:r>
            <a:r>
              <a:rPr lang="pl-PL" sz="2700" b="1" dirty="0" smtClean="0">
                <a:solidFill>
                  <a:schemeClr val="bg2">
                    <a:lumMod val="10000"/>
                  </a:schemeClr>
                </a:solidFill>
              </a:rPr>
              <a:t> </a:t>
            </a:r>
            <a:r>
              <a:rPr lang="en-US" sz="2700" b="1" dirty="0" smtClean="0">
                <a:solidFill>
                  <a:schemeClr val="bg2">
                    <a:lumMod val="10000"/>
                  </a:schemeClr>
                </a:solidFill>
              </a:rPr>
              <a:t>oil</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press </a:t>
            </a:r>
            <a:r>
              <a:rPr lang="pl-PL" sz="2700" b="1" dirty="0" smtClean="0">
                <a:solidFill>
                  <a:schemeClr val="bg2">
                    <a:lumMod val="10000"/>
                  </a:schemeClr>
                </a:solidFill>
              </a:rPr>
              <a:t>[</a:t>
            </a:r>
            <a:r>
              <a:rPr lang="en-US" sz="2700" b="1" dirty="0" smtClean="0">
                <a:solidFill>
                  <a:schemeClr val="bg2">
                    <a:lumMod val="10000"/>
                  </a:schemeClr>
                </a:solidFill>
              </a:rPr>
              <a:t>the so-called</a:t>
            </a:r>
            <a:r>
              <a:rPr lang="pl-PL" sz="2700" b="1" dirty="0" smtClean="0">
                <a:solidFill>
                  <a:schemeClr val="bg2">
                    <a:lumMod val="10000"/>
                  </a:schemeClr>
                </a:solidFill>
              </a:rPr>
              <a:t> n</a:t>
            </a:r>
            <a:r>
              <a:rPr lang="en-US" sz="2700" b="1" dirty="0" err="1" smtClean="0">
                <a:solidFill>
                  <a:schemeClr val="bg2">
                    <a:lumMod val="10000"/>
                  </a:schemeClr>
                </a:solidFill>
              </a:rPr>
              <a:t>est</a:t>
            </a:r>
            <a:r>
              <a:rPr lang="pl-PL" sz="2700" b="1" dirty="0" smtClean="0">
                <a:solidFill>
                  <a:schemeClr val="bg2">
                    <a:lumMod val="10000"/>
                  </a:schemeClr>
                </a:solidFill>
              </a:rPr>
              <a:t>]</a:t>
            </a:r>
            <a:r>
              <a:rPr lang="en-US" sz="2700" b="1" dirty="0" smtClean="0">
                <a:solidFill>
                  <a:schemeClr val="bg2">
                    <a:lumMod val="10000"/>
                  </a:schemeClr>
                </a:solidFill>
              </a:rPr>
              <a:t>,equipped with a coil and a plug. </a:t>
            </a:r>
            <a:endParaRPr lang="pl-PL" sz="2700" b="1" dirty="0" smtClean="0">
              <a:solidFill>
                <a:schemeClr val="bg2">
                  <a:lumMod val="10000"/>
                </a:schemeClr>
              </a:solidFill>
            </a:endParaRPr>
          </a:p>
          <a:p>
            <a:pPr>
              <a:spcBef>
                <a:spcPts val="0"/>
              </a:spcBef>
              <a:buNone/>
            </a:pPr>
            <a:endParaRPr lang="pl-PL" sz="1000" b="1" dirty="0" smtClean="0">
              <a:solidFill>
                <a:schemeClr val="bg2">
                  <a:lumMod val="10000"/>
                </a:schemeClr>
              </a:solidFill>
            </a:endParaRPr>
          </a:p>
          <a:p>
            <a:pPr>
              <a:spcBef>
                <a:spcPts val="0"/>
              </a:spcBef>
              <a:buNone/>
            </a:pPr>
            <a:r>
              <a:rPr lang="en-US" sz="2700" b="1" dirty="0" smtClean="0">
                <a:solidFill>
                  <a:schemeClr val="bg2">
                    <a:lumMod val="10000"/>
                  </a:schemeClr>
                </a:solidFill>
              </a:rPr>
              <a:t>Oil was obtained by manual,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rhythmic </a:t>
            </a:r>
            <a:r>
              <a:rPr lang="pl-PL" sz="2700" b="1" dirty="0" err="1" smtClean="0">
                <a:solidFill>
                  <a:schemeClr val="bg2">
                    <a:lumMod val="10000"/>
                  </a:schemeClr>
                </a:solidFill>
              </a:rPr>
              <a:t>hitting</a:t>
            </a:r>
            <a:r>
              <a:rPr lang="pl-PL" sz="2700" b="1" dirty="0" smtClean="0">
                <a:solidFill>
                  <a:schemeClr val="bg2">
                    <a:lumMod val="10000"/>
                  </a:schemeClr>
                </a:solidFill>
              </a:rPr>
              <a:t> </a:t>
            </a:r>
            <a:r>
              <a:rPr lang="en-US" sz="2700" b="1" dirty="0" smtClean="0">
                <a:solidFill>
                  <a:schemeClr val="bg2">
                    <a:lumMod val="10000"/>
                  </a:schemeClr>
                </a:solidFill>
              </a:rPr>
              <a:t>the rams in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both sides of the movable,</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top log. </a:t>
            </a:r>
            <a:endParaRPr lang="pl-PL" sz="2700" b="1" dirty="0" smtClean="0">
              <a:solidFill>
                <a:schemeClr val="bg2">
                  <a:lumMod val="10000"/>
                </a:schemeClr>
              </a:solidFill>
            </a:endParaRPr>
          </a:p>
          <a:p>
            <a:pPr>
              <a:spcBef>
                <a:spcPts val="0"/>
              </a:spcBef>
              <a:buNone/>
            </a:pPr>
            <a:endParaRPr lang="pl-PL" sz="1000" b="1" dirty="0" smtClean="0">
              <a:solidFill>
                <a:schemeClr val="bg2">
                  <a:lumMod val="10000"/>
                </a:schemeClr>
              </a:solidFill>
            </a:endParaRPr>
          </a:p>
          <a:p>
            <a:pPr>
              <a:spcBef>
                <a:spcPts val="0"/>
              </a:spcBef>
              <a:buNone/>
            </a:pPr>
            <a:r>
              <a:rPr lang="en-US" sz="2700" b="1" dirty="0" smtClean="0">
                <a:solidFill>
                  <a:schemeClr val="bg2">
                    <a:lumMod val="10000"/>
                  </a:schemeClr>
                </a:solidFill>
              </a:rPr>
              <a:t>Oil was still produced in </a:t>
            </a:r>
            <a:r>
              <a:rPr lang="pl-PL" sz="2700" b="1" dirty="0" smtClean="0">
                <a:solidFill>
                  <a:schemeClr val="bg2">
                    <a:lumMod val="10000"/>
                  </a:schemeClr>
                </a:solidFill>
              </a:rPr>
              <a:t>t</a:t>
            </a:r>
            <a:r>
              <a:rPr lang="en-US" sz="2700" b="1" dirty="0" smtClean="0">
                <a:solidFill>
                  <a:schemeClr val="bg2">
                    <a:lumMod val="10000"/>
                  </a:schemeClr>
                </a:solidFill>
              </a:rPr>
              <a:t>his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way during WW II.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The oil mill has  its original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furnishings.</a:t>
            </a:r>
            <a:endParaRPr lang="pl-PL" sz="2700" b="1" dirty="0" smtClean="0">
              <a:solidFill>
                <a:schemeClr val="bg2">
                  <a:lumMod val="10000"/>
                </a:schemeClr>
              </a:solidFill>
            </a:endParaRPr>
          </a:p>
        </p:txBody>
      </p:sp>
      <p:pic>
        <p:nvPicPr>
          <p:cNvPr id="14337" name="Picture 1"/>
          <p:cNvPicPr>
            <a:picLocks noChangeAspect="1" noChangeArrowheads="1"/>
          </p:cNvPicPr>
          <p:nvPr/>
        </p:nvPicPr>
        <p:blipFill>
          <a:blip r:embed="rId2" cstate="print"/>
          <a:srcRect l="16528" t="14410"/>
          <a:stretch>
            <a:fillRect/>
          </a:stretch>
        </p:blipFill>
        <p:spPr bwMode="auto">
          <a:xfrm>
            <a:off x="4829175" y="3643314"/>
            <a:ext cx="4314825" cy="3214686"/>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2000"/>
                                        <p:tgtEl>
                                          <p:spTgt spid="3">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2000"/>
                                        <p:tgtEl>
                                          <p:spTgt spid="3">
                                            <p:txEl>
                                              <p:pRg st="3" end="3"/>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2000"/>
                                        <p:tgtEl>
                                          <p:spTgt spid="3">
                                            <p:txEl>
                                              <p:pRg st="4" end="4"/>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2000"/>
                                        <p:tgtEl>
                                          <p:spTgt spid="3">
                                            <p:txEl>
                                              <p:pRg st="5" end="5"/>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9" dur="2000"/>
                                        <p:tgtEl>
                                          <p:spTgt spid="3">
                                            <p:txEl>
                                              <p:pRg st="7" end="7"/>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p:cTn id="42"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4" dur="2000"/>
                                        <p:tgtEl>
                                          <p:spTgt spid="3">
                                            <p:txEl>
                                              <p:pRg st="8" end="8"/>
                                            </p:txEl>
                                          </p:spTgt>
                                        </p:tgtEl>
                                      </p:cBhvr>
                                    </p:animEffect>
                                  </p:childTnLst>
                                </p:cTn>
                              </p:par>
                              <p:par>
                                <p:cTn id="45" presetID="53" presetClass="entr" presetSubtype="0" fill="hold"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p:cTn id="47"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8" dur="2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49" dur="2000"/>
                                        <p:tgtEl>
                                          <p:spTgt spid="3">
                                            <p:txEl>
                                              <p:pRg st="9" end="9"/>
                                            </p:txEl>
                                          </p:spTgt>
                                        </p:tgtEl>
                                      </p:cBhvr>
                                    </p:animEffect>
                                  </p:childTnLst>
                                </p:cTn>
                              </p:par>
                              <p:par>
                                <p:cTn id="50" presetID="53" presetClass="entr" presetSubtype="0" fill="hold" nodeType="with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 calcmode="lin" valueType="num">
                                      <p:cBhvr>
                                        <p:cTn id="52"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3" dur="2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4" dur="2000"/>
                                        <p:tgtEl>
                                          <p:spTgt spid="3">
                                            <p:txEl>
                                              <p:pRg st="10" end="10"/>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p:cTn id="57" dur="20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58" dur="20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59" dur="2000"/>
                                        <p:tgtEl>
                                          <p:spTgt spid="3">
                                            <p:txEl>
                                              <p:pRg st="12" end="12"/>
                                            </p:txEl>
                                          </p:spTgt>
                                        </p:tgtEl>
                                      </p:cBhvr>
                                    </p:animEffect>
                                  </p:childTnLst>
                                </p:cTn>
                              </p:par>
                              <p:par>
                                <p:cTn id="60" presetID="53" presetClass="entr" presetSubtype="0" fill="hold" nodeType="withEffect">
                                  <p:stCondLst>
                                    <p:cond delay="0"/>
                                  </p:stCondLst>
                                  <p:childTnLst>
                                    <p:set>
                                      <p:cBhvr>
                                        <p:cTn id="61" dur="1" fill="hold">
                                          <p:stCondLst>
                                            <p:cond delay="0"/>
                                          </p:stCondLst>
                                        </p:cTn>
                                        <p:tgtEl>
                                          <p:spTgt spid="3">
                                            <p:txEl>
                                              <p:pRg st="13" end="13"/>
                                            </p:txEl>
                                          </p:spTgt>
                                        </p:tgtEl>
                                        <p:attrNameLst>
                                          <p:attrName>style.visibility</p:attrName>
                                        </p:attrNameLst>
                                      </p:cBhvr>
                                      <p:to>
                                        <p:strVal val="visible"/>
                                      </p:to>
                                    </p:set>
                                    <p:anim calcmode="lin" valueType="num">
                                      <p:cBhvr>
                                        <p:cTn id="62" dur="20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63" dur="2000" fill="hold"/>
                                        <p:tgtEl>
                                          <p:spTgt spid="3">
                                            <p:txEl>
                                              <p:pRg st="13" end="13"/>
                                            </p:txEl>
                                          </p:spTgt>
                                        </p:tgtEl>
                                        <p:attrNameLst>
                                          <p:attrName>ppt_h</p:attrName>
                                        </p:attrNameLst>
                                      </p:cBhvr>
                                      <p:tavLst>
                                        <p:tav tm="0">
                                          <p:val>
                                            <p:fltVal val="0"/>
                                          </p:val>
                                        </p:tav>
                                        <p:tav tm="100000">
                                          <p:val>
                                            <p:strVal val="#ppt_h"/>
                                          </p:val>
                                        </p:tav>
                                      </p:tavLst>
                                    </p:anim>
                                    <p:animEffect transition="in" filter="fade">
                                      <p:cBhvr>
                                        <p:cTn id="64" dur="2000"/>
                                        <p:tgtEl>
                                          <p:spTgt spid="3">
                                            <p:txEl>
                                              <p:pRg st="13" end="13"/>
                                            </p:txEl>
                                          </p:spTgt>
                                        </p:tgtEl>
                                      </p:cBhvr>
                                    </p:animEffect>
                                  </p:childTnLst>
                                </p:cTn>
                              </p:par>
                              <p:par>
                                <p:cTn id="65" presetID="53" presetClass="entr" presetSubtype="0" fill="hold" nodeType="withEffect">
                                  <p:stCondLst>
                                    <p:cond delay="0"/>
                                  </p:stCondLst>
                                  <p:childTnLst>
                                    <p:set>
                                      <p:cBhvr>
                                        <p:cTn id="66" dur="1" fill="hold">
                                          <p:stCondLst>
                                            <p:cond delay="0"/>
                                          </p:stCondLst>
                                        </p:cTn>
                                        <p:tgtEl>
                                          <p:spTgt spid="3">
                                            <p:txEl>
                                              <p:pRg st="14" end="14"/>
                                            </p:txEl>
                                          </p:spTgt>
                                        </p:tgtEl>
                                        <p:attrNameLst>
                                          <p:attrName>style.visibility</p:attrName>
                                        </p:attrNameLst>
                                      </p:cBhvr>
                                      <p:to>
                                        <p:strVal val="visible"/>
                                      </p:to>
                                    </p:set>
                                    <p:anim calcmode="lin" valueType="num">
                                      <p:cBhvr>
                                        <p:cTn id="67" dur="20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68" dur="2000" fill="hold"/>
                                        <p:tgtEl>
                                          <p:spTgt spid="3">
                                            <p:txEl>
                                              <p:pRg st="14" end="14"/>
                                            </p:txEl>
                                          </p:spTgt>
                                        </p:tgtEl>
                                        <p:attrNameLst>
                                          <p:attrName>ppt_h</p:attrName>
                                        </p:attrNameLst>
                                      </p:cBhvr>
                                      <p:tavLst>
                                        <p:tav tm="0">
                                          <p:val>
                                            <p:fltVal val="0"/>
                                          </p:val>
                                        </p:tav>
                                        <p:tav tm="100000">
                                          <p:val>
                                            <p:strVal val="#ppt_h"/>
                                          </p:val>
                                        </p:tav>
                                      </p:tavLst>
                                    </p:anim>
                                    <p:animEffect transition="in" filter="fade">
                                      <p:cBhvr>
                                        <p:cTn id="69" dur="2000"/>
                                        <p:tgtEl>
                                          <p:spTgt spid="3">
                                            <p:txEl>
                                              <p:pRg st="14" end="14"/>
                                            </p:txEl>
                                          </p:spTgt>
                                        </p:tgtEl>
                                      </p:cBhvr>
                                    </p:animEffect>
                                  </p:childTnLst>
                                </p:cTn>
                              </p:par>
                              <p:par>
                                <p:cTn id="70" presetID="53" presetClass="entr" presetSubtype="0" fill="hold" nodeType="withEffect">
                                  <p:stCondLst>
                                    <p:cond delay="0"/>
                                  </p:stCondLst>
                                  <p:childTnLst>
                                    <p:set>
                                      <p:cBhvr>
                                        <p:cTn id="71" dur="1" fill="hold">
                                          <p:stCondLst>
                                            <p:cond delay="0"/>
                                          </p:stCondLst>
                                        </p:cTn>
                                        <p:tgtEl>
                                          <p:spTgt spid="3">
                                            <p:txEl>
                                              <p:pRg st="15" end="15"/>
                                            </p:txEl>
                                          </p:spTgt>
                                        </p:tgtEl>
                                        <p:attrNameLst>
                                          <p:attrName>style.visibility</p:attrName>
                                        </p:attrNameLst>
                                      </p:cBhvr>
                                      <p:to>
                                        <p:strVal val="visible"/>
                                      </p:to>
                                    </p:set>
                                    <p:anim calcmode="lin" valueType="num">
                                      <p:cBhvr>
                                        <p:cTn id="72" dur="20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73" dur="2000" fill="hold"/>
                                        <p:tgtEl>
                                          <p:spTgt spid="3">
                                            <p:txEl>
                                              <p:pRg st="15" end="15"/>
                                            </p:txEl>
                                          </p:spTgt>
                                        </p:tgtEl>
                                        <p:attrNameLst>
                                          <p:attrName>ppt_h</p:attrName>
                                        </p:attrNameLst>
                                      </p:cBhvr>
                                      <p:tavLst>
                                        <p:tav tm="0">
                                          <p:val>
                                            <p:fltVal val="0"/>
                                          </p:val>
                                        </p:tav>
                                        <p:tav tm="100000">
                                          <p:val>
                                            <p:strVal val="#ppt_h"/>
                                          </p:val>
                                        </p:tav>
                                      </p:tavLst>
                                    </p:anim>
                                    <p:animEffect transition="in" filter="fade">
                                      <p:cBhvr>
                                        <p:cTn id="74" dur="2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9 Kuźnia z Liszek.bmp"/>
          <p:cNvPicPr>
            <a:picLocks noChangeAspect="1"/>
          </p:cNvPicPr>
          <p:nvPr/>
        </p:nvPicPr>
        <p:blipFill>
          <a:blip r:embed="rId2" cstate="print"/>
          <a:stretch>
            <a:fillRect/>
          </a:stretch>
        </p:blipFill>
        <p:spPr>
          <a:xfrm>
            <a:off x="3857620" y="2857496"/>
            <a:ext cx="4991100" cy="3705225"/>
          </a:xfrm>
          <a:prstGeom prst="rect">
            <a:avLst/>
          </a:prstGeom>
        </p:spPr>
      </p:pic>
      <p:pic>
        <p:nvPicPr>
          <p:cNvPr id="5" name="Obraz 4" descr="9 Kuźnia z Liszek (1).bmp"/>
          <p:cNvPicPr>
            <a:picLocks noChangeAspect="1"/>
          </p:cNvPicPr>
          <p:nvPr/>
        </p:nvPicPr>
        <p:blipFill>
          <a:blip r:embed="rId3" cstate="print"/>
          <a:stretch>
            <a:fillRect/>
          </a:stretch>
        </p:blipFill>
        <p:spPr>
          <a:xfrm>
            <a:off x="285720" y="142852"/>
            <a:ext cx="4981575" cy="3752850"/>
          </a:xfrm>
          <a:prstGeom prst="rect">
            <a:avLst/>
          </a:prstGeom>
        </p:spPr>
      </p:pic>
      <p:sp>
        <p:nvSpPr>
          <p:cNvPr id="6" name="Prostokąt 5"/>
          <p:cNvSpPr/>
          <p:nvPr/>
        </p:nvSpPr>
        <p:spPr>
          <a:xfrm>
            <a:off x="357158" y="4500570"/>
            <a:ext cx="4991367" cy="923330"/>
          </a:xfrm>
          <a:prstGeom prst="rect">
            <a:avLst/>
          </a:prstGeom>
          <a:noFill/>
        </p:spPr>
        <p:txBody>
          <a:bodyPr wrap="non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Forge </a:t>
            </a:r>
            <a:r>
              <a:rPr lang="pl-PL" sz="5400" b="1"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Liszki</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20" y="928670"/>
            <a:ext cx="8501122" cy="3810724"/>
          </a:xfrm>
        </p:spPr>
        <p:txBody>
          <a:bodyPr>
            <a:normAutofit lnSpcReduction="10000"/>
          </a:bodyPr>
          <a:lstStyle/>
          <a:p>
            <a:pPr marL="400050" lvl="1" indent="0">
              <a:buNone/>
            </a:pPr>
            <a:r>
              <a:rPr lang="pl-PL" sz="2300" b="1" dirty="0" smtClean="0">
                <a:solidFill>
                  <a:schemeClr val="bg2">
                    <a:lumMod val="10000"/>
                  </a:schemeClr>
                </a:solidFill>
              </a:rPr>
              <a:t>				</a:t>
            </a:r>
            <a:r>
              <a:rPr lang="en-US" sz="2700" b="1" dirty="0" smtClean="0">
                <a:solidFill>
                  <a:schemeClr val="bg2">
                    <a:lumMod val="10000"/>
                  </a:schemeClr>
                </a:solidFill>
              </a:rPr>
              <a:t>19</a:t>
            </a:r>
            <a:r>
              <a:rPr lang="en-US" sz="2700" b="1" baseline="30000" dirty="0" smtClean="0">
                <a:solidFill>
                  <a:schemeClr val="bg2">
                    <a:lumMod val="10000"/>
                  </a:schemeClr>
                </a:solidFill>
              </a:rPr>
              <a:t>th</a:t>
            </a:r>
            <a:r>
              <a:rPr lang="en-US" sz="2700" b="1" dirty="0" smtClean="0">
                <a:solidFill>
                  <a:schemeClr val="bg2">
                    <a:lumMod val="10000"/>
                  </a:schemeClr>
                </a:solidFill>
              </a:rPr>
              <a:t>-century </a:t>
            </a:r>
            <a:r>
              <a:rPr lang="en-US" sz="2700" b="1" dirty="0">
                <a:solidFill>
                  <a:schemeClr val="bg2">
                    <a:lumMod val="10000"/>
                  </a:schemeClr>
                </a:solidFill>
              </a:rPr>
              <a:t>smithy </a:t>
            </a:r>
            <a:r>
              <a:rPr lang="pl-PL" sz="2700" b="1" dirty="0" err="1" smtClean="0">
                <a:solidFill>
                  <a:schemeClr val="bg2">
                    <a:lumMod val="10000"/>
                  </a:schemeClr>
                </a:solidFill>
              </a:rPr>
              <a:t>equ</a:t>
            </a:r>
            <a:r>
              <a:rPr lang="en-US" sz="2700" b="1" dirty="0" err="1" smtClean="0">
                <a:solidFill>
                  <a:schemeClr val="bg2">
                    <a:lumMod val="10000"/>
                  </a:schemeClr>
                </a:solidFill>
              </a:rPr>
              <a:t>ipped</a:t>
            </a:r>
            <a:r>
              <a:rPr lang="en-US" sz="2700" b="1" dirty="0" smtClean="0">
                <a:solidFill>
                  <a:schemeClr val="bg2">
                    <a:lumMod val="10000"/>
                  </a:schemeClr>
                </a:solidFill>
              </a:rPr>
              <a:t> </a:t>
            </a:r>
            <a:endParaRPr lang="pl-PL" sz="2700" b="1" dirty="0" smtClean="0">
              <a:solidFill>
                <a:schemeClr val="bg2">
                  <a:lumMod val="10000"/>
                </a:schemeClr>
              </a:solidFill>
            </a:endParaRPr>
          </a:p>
          <a:p>
            <a:pPr marL="400050" lvl="1" indent="0">
              <a:buNone/>
            </a:pPr>
            <a:r>
              <a:rPr lang="pl-PL" sz="2700" b="1" dirty="0" smtClean="0">
                <a:solidFill>
                  <a:schemeClr val="bg2">
                    <a:lumMod val="10000"/>
                  </a:schemeClr>
                </a:solidFill>
              </a:rPr>
              <a:t>				</a:t>
            </a:r>
            <a:r>
              <a:rPr lang="en-US" sz="2700" b="1" dirty="0" smtClean="0">
                <a:solidFill>
                  <a:schemeClr val="bg2">
                    <a:lumMod val="10000"/>
                  </a:schemeClr>
                </a:solidFill>
              </a:rPr>
              <a:t>with </a:t>
            </a:r>
            <a:r>
              <a:rPr lang="pl-PL" sz="2700" b="1" dirty="0" smtClean="0">
                <a:solidFill>
                  <a:schemeClr val="bg2">
                    <a:lumMod val="10000"/>
                  </a:schemeClr>
                </a:solidFill>
              </a:rPr>
              <a:t>a </a:t>
            </a:r>
            <a:r>
              <a:rPr lang="en-US" sz="2700" b="1" dirty="0" smtClean="0">
                <a:solidFill>
                  <a:schemeClr val="bg2">
                    <a:lumMod val="10000"/>
                  </a:schemeClr>
                </a:solidFill>
              </a:rPr>
              <a:t>furnace </a:t>
            </a:r>
            <a:r>
              <a:rPr lang="pl-PL" sz="2700" b="1" dirty="0" smtClean="0">
                <a:solidFill>
                  <a:schemeClr val="bg2">
                    <a:lumMod val="10000"/>
                  </a:schemeClr>
                </a:solidFill>
              </a:rPr>
              <a:t>and					</a:t>
            </a:r>
            <a:r>
              <a:rPr lang="pl-PL" sz="2700" b="1" dirty="0" err="1" smtClean="0">
                <a:solidFill>
                  <a:schemeClr val="bg2">
                    <a:lumMod val="10000"/>
                  </a:schemeClr>
                </a:solidFill>
              </a:rPr>
              <a:t>and</a:t>
            </a:r>
            <a:r>
              <a:rPr lang="pl-PL" sz="2700" b="1" dirty="0" smtClean="0">
                <a:solidFill>
                  <a:schemeClr val="bg2">
                    <a:lumMod val="10000"/>
                  </a:schemeClr>
                </a:solidFill>
              </a:rPr>
              <a:t> 		</a:t>
            </a:r>
            <a:r>
              <a:rPr lang="en-US" sz="2700" b="1" dirty="0" smtClean="0">
                <a:solidFill>
                  <a:schemeClr val="bg2">
                    <a:lumMod val="10000"/>
                  </a:schemeClr>
                </a:solidFill>
              </a:rPr>
              <a:t>an </a:t>
            </a:r>
            <a:r>
              <a:rPr lang="en-US" sz="2700" b="1" dirty="0">
                <a:solidFill>
                  <a:schemeClr val="bg2">
                    <a:lumMod val="10000"/>
                  </a:schemeClr>
                </a:solidFill>
              </a:rPr>
              <a:t>open fire. </a:t>
            </a:r>
            <a:endParaRPr lang="pl-PL" sz="2700" b="1" dirty="0" smtClean="0">
              <a:solidFill>
                <a:schemeClr val="bg2">
                  <a:lumMod val="10000"/>
                </a:schemeClr>
              </a:solidFill>
            </a:endParaRPr>
          </a:p>
          <a:p>
            <a:pPr marL="400050" lvl="1" indent="0">
              <a:buNone/>
            </a:pPr>
            <a:endParaRPr lang="pl-PL" sz="2700" b="1" dirty="0" smtClean="0">
              <a:solidFill>
                <a:schemeClr val="bg2">
                  <a:lumMod val="10000"/>
                </a:schemeClr>
              </a:solidFill>
            </a:endParaRPr>
          </a:p>
          <a:p>
            <a:pPr marL="0" indent="0">
              <a:buNone/>
            </a:pPr>
            <a:r>
              <a:rPr lang="en-US" sz="2700" b="1" dirty="0" smtClean="0">
                <a:solidFill>
                  <a:schemeClr val="bg2">
                    <a:lumMod val="10000"/>
                  </a:schemeClr>
                </a:solidFill>
              </a:rPr>
              <a:t>Firstly</a:t>
            </a:r>
            <a:r>
              <a:rPr lang="en-US" sz="2700" b="1" dirty="0">
                <a:solidFill>
                  <a:schemeClr val="bg2">
                    <a:lumMod val="10000"/>
                  </a:schemeClr>
                </a:solidFill>
              </a:rPr>
              <a:t>, charcoal and then, from the 20</a:t>
            </a:r>
            <a:r>
              <a:rPr lang="en-US" sz="2700" b="1" baseline="30000" dirty="0">
                <a:solidFill>
                  <a:schemeClr val="bg2">
                    <a:lumMod val="10000"/>
                  </a:schemeClr>
                </a:solidFill>
              </a:rPr>
              <a:t>th</a:t>
            </a:r>
            <a:r>
              <a:rPr lang="en-US" sz="2700" b="1" dirty="0">
                <a:solidFill>
                  <a:schemeClr val="bg2">
                    <a:lumMod val="10000"/>
                  </a:schemeClr>
                </a:solidFill>
              </a:rPr>
              <a:t>  century, coal was used as fuel. Glowing embers were fed with </a:t>
            </a:r>
            <a:r>
              <a:rPr lang="en-US" sz="2700" b="1" dirty="0" smtClean="0">
                <a:solidFill>
                  <a:schemeClr val="bg2">
                    <a:lumMod val="10000"/>
                  </a:schemeClr>
                </a:solidFill>
              </a:rPr>
              <a:t>bellows</a:t>
            </a:r>
            <a:r>
              <a:rPr lang="en-US" sz="2700" b="1" dirty="0">
                <a:solidFill>
                  <a:schemeClr val="bg2">
                    <a:lumMod val="10000"/>
                  </a:schemeClr>
                </a:solidFill>
              </a:rPr>
              <a:t>, by which air was blown in. Hot iron was hammered on an anvil. The heaviest hammer weighed 10 kilos.</a:t>
            </a:r>
            <a:endParaRPr lang="pl-PL" sz="2700" b="1" dirty="0">
              <a:solidFill>
                <a:schemeClr val="bg2">
                  <a:lumMod val="10000"/>
                </a:schemeClr>
              </a:solidFill>
            </a:endParaRPr>
          </a:p>
          <a:p>
            <a:pPr marL="0" indent="0">
              <a:buNone/>
            </a:pPr>
            <a:r>
              <a:rPr lang="en-US" sz="2700" b="1" dirty="0">
                <a:solidFill>
                  <a:schemeClr val="bg2">
                    <a:lumMod val="10000"/>
                  </a:schemeClr>
                </a:solidFill>
              </a:rPr>
              <a:t> </a:t>
            </a:r>
            <a:endParaRPr lang="pl-PL" dirty="0"/>
          </a:p>
        </p:txBody>
      </p:sp>
      <p:pic>
        <p:nvPicPr>
          <p:cNvPr id="12289" name="Picture 1"/>
          <p:cNvPicPr>
            <a:picLocks noChangeAspect="1" noChangeArrowheads="1"/>
          </p:cNvPicPr>
          <p:nvPr/>
        </p:nvPicPr>
        <p:blipFill>
          <a:blip r:embed="rId2" cstate="print"/>
          <a:srcRect/>
          <a:stretch>
            <a:fillRect/>
          </a:stretch>
        </p:blipFill>
        <p:spPr bwMode="auto">
          <a:xfrm>
            <a:off x="357158" y="214290"/>
            <a:ext cx="3327917" cy="2214578"/>
          </a:xfrm>
          <a:prstGeom prst="rect">
            <a:avLst/>
          </a:prstGeom>
          <a:noFill/>
          <a:ln w="9525">
            <a:noFill/>
            <a:miter lim="800000"/>
            <a:headEnd/>
            <a:tailEnd/>
          </a:ln>
        </p:spPr>
      </p:pic>
      <p:pic>
        <p:nvPicPr>
          <p:cNvPr id="12290" name="Picture 2"/>
          <p:cNvPicPr>
            <a:picLocks noChangeAspect="1" noChangeArrowheads="1"/>
          </p:cNvPicPr>
          <p:nvPr/>
        </p:nvPicPr>
        <p:blipFill>
          <a:blip r:embed="rId3" cstate="print"/>
          <a:srcRect/>
          <a:stretch>
            <a:fillRect/>
          </a:stretch>
        </p:blipFill>
        <p:spPr bwMode="auto">
          <a:xfrm>
            <a:off x="5643570" y="4214818"/>
            <a:ext cx="3214710" cy="2407929"/>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2000"/>
                                        <p:tgtEl>
                                          <p:spTgt spid="3">
                                            <p:txEl>
                                              <p:pRg st="3" end="3"/>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357158" y="642918"/>
            <a:ext cx="8429684" cy="5801588"/>
          </a:xfrm>
          <a:prstGeom prst="rect">
            <a:avLst/>
          </a:prstGeom>
          <a:noFill/>
        </p:spPr>
        <p:txBody>
          <a:bodyPr wrap="square" rtlCol="0">
            <a:spAutoFit/>
          </a:bodyPr>
          <a:lstStyle/>
          <a:p>
            <a:r>
              <a:rPr lang="pl-PL" sz="2700" b="1" dirty="0" smtClean="0">
                <a:solidFill>
                  <a:schemeClr val="bg2">
                    <a:lumMod val="10000"/>
                  </a:schemeClr>
                </a:solidFill>
              </a:rPr>
              <a:t>				</a:t>
            </a:r>
            <a:r>
              <a:rPr lang="en-US" sz="2700" b="1" dirty="0" smtClean="0">
                <a:solidFill>
                  <a:schemeClr val="bg2">
                    <a:lumMod val="10000"/>
                  </a:schemeClr>
                </a:solidFill>
              </a:rPr>
              <a:t>A separate group </a:t>
            </a:r>
            <a:r>
              <a:rPr lang="pl-PL" sz="2700" b="1" dirty="0" smtClean="0">
                <a:solidFill>
                  <a:schemeClr val="bg2">
                    <a:lumMod val="10000"/>
                  </a:schemeClr>
                </a:solidFill>
              </a:rPr>
              <a:t>of </a:t>
            </a:r>
            <a:r>
              <a:rPr lang="en-US" sz="2700" b="1" dirty="0" smtClean="0">
                <a:solidFill>
                  <a:schemeClr val="bg2">
                    <a:lumMod val="10000"/>
                  </a:schemeClr>
                </a:solidFill>
              </a:rPr>
              <a:t>tools used </a:t>
            </a:r>
            <a:r>
              <a:rPr lang="pl-PL" sz="2700" b="1" dirty="0" smtClean="0">
                <a:solidFill>
                  <a:schemeClr val="bg2">
                    <a:lumMod val="10000"/>
                  </a:schemeClr>
                </a:solidFill>
              </a:rPr>
              <a:t>					</a:t>
            </a:r>
            <a:r>
              <a:rPr lang="en-US" sz="2700" b="1" dirty="0" smtClean="0">
                <a:solidFill>
                  <a:schemeClr val="bg2">
                    <a:lumMod val="10000"/>
                  </a:schemeClr>
                </a:solidFill>
              </a:rPr>
              <a:t>for shoeing horses, for example </a:t>
            </a:r>
            <a:r>
              <a:rPr lang="pl-PL" sz="2700" b="1" dirty="0" smtClean="0">
                <a:solidFill>
                  <a:schemeClr val="bg2">
                    <a:lumMod val="10000"/>
                  </a:schemeClr>
                </a:solidFill>
              </a:rPr>
              <a:t>					</a:t>
            </a:r>
            <a:r>
              <a:rPr lang="en-US" sz="2700" b="1" dirty="0" smtClean="0">
                <a:solidFill>
                  <a:schemeClr val="bg2">
                    <a:lumMod val="10000"/>
                  </a:schemeClr>
                </a:solidFill>
              </a:rPr>
              <a:t>a special knife for hooves. </a:t>
            </a:r>
            <a:endParaRPr lang="pl-PL" sz="2700" b="1" dirty="0" smtClean="0">
              <a:solidFill>
                <a:schemeClr val="bg2">
                  <a:lumMod val="10000"/>
                </a:schemeClr>
              </a:solidFill>
            </a:endParaRPr>
          </a:p>
          <a:p>
            <a:r>
              <a:rPr lang="en-US" sz="2700" b="1" dirty="0" smtClean="0">
                <a:solidFill>
                  <a:schemeClr val="bg2">
                    <a:lumMod val="10000"/>
                  </a:schemeClr>
                </a:solidFill>
              </a:rPr>
              <a:t>Apart from shoeing horses, nails, hinges, locks and all hardware for doors, chests and trunks were made here. Smiths made iron rings of wheels as well as iron parts of wooden farming equipment. </a:t>
            </a:r>
            <a:endParaRPr lang="pl-PL" sz="2700" b="1" dirty="0" smtClean="0">
              <a:solidFill>
                <a:schemeClr val="bg2">
                  <a:lumMod val="10000"/>
                </a:schemeClr>
              </a:solidFill>
            </a:endParaRPr>
          </a:p>
          <a:p>
            <a:endParaRPr lang="pl-PL" sz="2000" b="1" dirty="0" smtClean="0">
              <a:solidFill>
                <a:schemeClr val="bg2">
                  <a:lumMod val="10000"/>
                </a:schemeClr>
              </a:solidFill>
            </a:endParaRPr>
          </a:p>
          <a:p>
            <a:r>
              <a:rPr lang="en-US" sz="2700" b="1" dirty="0" smtClean="0">
                <a:solidFill>
                  <a:schemeClr val="bg2">
                    <a:lumMod val="10000"/>
                  </a:schemeClr>
                </a:solidFill>
              </a:rPr>
              <a:t>The smith was highly respected among villagers. Thanks to the smithy a lot of new </a:t>
            </a:r>
            <a:endParaRPr lang="pl-PL" sz="2700" b="1" dirty="0" smtClean="0">
              <a:solidFill>
                <a:schemeClr val="bg2">
                  <a:lumMod val="10000"/>
                </a:schemeClr>
              </a:solidFill>
            </a:endParaRPr>
          </a:p>
          <a:p>
            <a:r>
              <a:rPr lang="en-US" sz="2700" b="1" dirty="0" smtClean="0">
                <a:solidFill>
                  <a:schemeClr val="bg2">
                    <a:lumMod val="10000"/>
                  </a:schemeClr>
                </a:solidFill>
              </a:rPr>
              <a:t>inventions reached a village. </a:t>
            </a:r>
            <a:endParaRPr lang="pl-PL" sz="2700" b="1" dirty="0" smtClean="0">
              <a:solidFill>
                <a:schemeClr val="bg2">
                  <a:lumMod val="10000"/>
                </a:schemeClr>
              </a:solidFill>
            </a:endParaRPr>
          </a:p>
          <a:p>
            <a:r>
              <a:rPr lang="en-US" sz="2700" b="1" dirty="0" smtClean="0">
                <a:solidFill>
                  <a:schemeClr val="bg2">
                    <a:lumMod val="10000"/>
                  </a:schemeClr>
                </a:solidFill>
              </a:rPr>
              <a:t>He was believed to be a specialist</a:t>
            </a:r>
            <a:endParaRPr lang="pl-PL" sz="2700" b="1" dirty="0" smtClean="0">
              <a:solidFill>
                <a:schemeClr val="bg2">
                  <a:lumMod val="10000"/>
                </a:schemeClr>
              </a:solidFill>
            </a:endParaRPr>
          </a:p>
          <a:p>
            <a:r>
              <a:rPr lang="en-US" sz="2700" b="1" dirty="0" smtClean="0">
                <a:solidFill>
                  <a:schemeClr val="bg2">
                    <a:lumMod val="10000"/>
                  </a:schemeClr>
                </a:solidFill>
              </a:rPr>
              <a:t> in horse diseases</a:t>
            </a:r>
            <a:r>
              <a:rPr lang="pl-PL" sz="2700" b="1" dirty="0" smtClean="0">
                <a:solidFill>
                  <a:schemeClr val="bg2">
                    <a:lumMod val="10000"/>
                  </a:schemeClr>
                </a:solidFill>
              </a:rPr>
              <a:t>;</a:t>
            </a:r>
            <a:r>
              <a:rPr lang="en-US" sz="2700" b="1" dirty="0" smtClean="0">
                <a:solidFill>
                  <a:schemeClr val="bg2">
                    <a:lumMod val="10000"/>
                  </a:schemeClr>
                </a:solidFill>
              </a:rPr>
              <a:t> he also helped </a:t>
            </a:r>
            <a:endParaRPr lang="pl-PL" sz="2700" b="1" dirty="0" smtClean="0">
              <a:solidFill>
                <a:schemeClr val="bg2">
                  <a:lumMod val="10000"/>
                </a:schemeClr>
              </a:solidFill>
            </a:endParaRPr>
          </a:p>
          <a:p>
            <a:r>
              <a:rPr lang="en-US" sz="2700" b="1" dirty="0" smtClean="0">
                <a:solidFill>
                  <a:schemeClr val="bg2">
                    <a:lumMod val="10000"/>
                  </a:schemeClr>
                </a:solidFill>
              </a:rPr>
              <a:t>people </a:t>
            </a:r>
            <a:r>
              <a:rPr lang="pl-PL" sz="2700" b="1" dirty="0" smtClean="0">
                <a:solidFill>
                  <a:schemeClr val="bg2">
                    <a:lumMod val="10000"/>
                  </a:schemeClr>
                </a:solidFill>
              </a:rPr>
              <a:t>by </a:t>
            </a:r>
            <a:r>
              <a:rPr lang="en-US" sz="2700" b="1" dirty="0" smtClean="0">
                <a:solidFill>
                  <a:schemeClr val="bg2">
                    <a:lumMod val="10000"/>
                  </a:schemeClr>
                </a:solidFill>
              </a:rPr>
              <a:t>taking out their </a:t>
            </a:r>
            <a:r>
              <a:rPr lang="pl-PL" sz="2700" b="1" dirty="0" smtClean="0">
                <a:solidFill>
                  <a:schemeClr val="bg2">
                    <a:lumMod val="10000"/>
                  </a:schemeClr>
                </a:solidFill>
              </a:rPr>
              <a:t>a</a:t>
            </a:r>
            <a:r>
              <a:rPr lang="en-US" sz="2700" b="1" dirty="0" err="1" smtClean="0">
                <a:solidFill>
                  <a:schemeClr val="bg2">
                    <a:lumMod val="10000"/>
                  </a:schemeClr>
                </a:solidFill>
              </a:rPr>
              <a:t>ching</a:t>
            </a:r>
            <a:r>
              <a:rPr lang="en-US" sz="2700" b="1" dirty="0" smtClean="0">
                <a:solidFill>
                  <a:schemeClr val="bg2">
                    <a:lumMod val="10000"/>
                  </a:schemeClr>
                </a:solidFill>
              </a:rPr>
              <a:t> teeth.</a:t>
            </a:r>
            <a:endParaRPr lang="pl-PL" sz="2700" b="1" dirty="0">
              <a:solidFill>
                <a:schemeClr val="bg2">
                  <a:lumMod val="10000"/>
                </a:schemeClr>
              </a:solidFill>
            </a:endParaRPr>
          </a:p>
        </p:txBody>
      </p:sp>
      <p:pic>
        <p:nvPicPr>
          <p:cNvPr id="44034" name="Picture 2"/>
          <p:cNvPicPr>
            <a:picLocks noChangeAspect="1" noChangeArrowheads="1"/>
          </p:cNvPicPr>
          <p:nvPr/>
        </p:nvPicPr>
        <p:blipFill>
          <a:blip r:embed="rId2" cstate="print"/>
          <a:srcRect/>
          <a:stretch>
            <a:fillRect/>
          </a:stretch>
        </p:blipFill>
        <p:spPr bwMode="auto">
          <a:xfrm>
            <a:off x="-1" y="0"/>
            <a:ext cx="3419015" cy="2000240"/>
          </a:xfrm>
          <a:prstGeom prst="rect">
            <a:avLst/>
          </a:prstGeom>
          <a:noFill/>
          <a:ln w="9525">
            <a:noFill/>
            <a:miter lim="800000"/>
            <a:headEnd/>
            <a:tailEnd/>
          </a:ln>
        </p:spPr>
      </p:pic>
      <p:pic>
        <p:nvPicPr>
          <p:cNvPr id="44035" name="Picture 3"/>
          <p:cNvPicPr>
            <a:picLocks noChangeAspect="1" noChangeArrowheads="1"/>
          </p:cNvPicPr>
          <p:nvPr/>
        </p:nvPicPr>
        <p:blipFill>
          <a:blip r:embed="rId3" cstate="print"/>
          <a:srcRect/>
          <a:stretch>
            <a:fillRect/>
          </a:stretch>
        </p:blipFill>
        <p:spPr bwMode="auto">
          <a:xfrm>
            <a:off x="5983846" y="4286256"/>
            <a:ext cx="3160154" cy="2290694"/>
          </a:xfrm>
          <a:prstGeom prst="rect">
            <a:avLst/>
          </a:prstGeom>
          <a:noFill/>
          <a:ln w="9525">
            <a:noFill/>
            <a:miter lim="800000"/>
            <a:headEnd/>
            <a:tailEnd/>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10 Chałupa z Podolsza.bmp"/>
          <p:cNvPicPr>
            <a:picLocks noChangeAspect="1"/>
          </p:cNvPicPr>
          <p:nvPr/>
        </p:nvPicPr>
        <p:blipFill>
          <a:blip r:embed="rId2" cstate="print"/>
          <a:stretch>
            <a:fillRect/>
          </a:stretch>
        </p:blipFill>
        <p:spPr>
          <a:xfrm>
            <a:off x="357158" y="214290"/>
            <a:ext cx="5350960" cy="4000528"/>
          </a:xfrm>
          <a:prstGeom prst="rect">
            <a:avLst/>
          </a:prstGeom>
        </p:spPr>
      </p:pic>
      <p:pic>
        <p:nvPicPr>
          <p:cNvPr id="5" name="Obraz 4" descr="10 Chałupa z Podolsza (1).bmp"/>
          <p:cNvPicPr>
            <a:picLocks noChangeAspect="1"/>
          </p:cNvPicPr>
          <p:nvPr/>
        </p:nvPicPr>
        <p:blipFill>
          <a:blip r:embed="rId3" cstate="print"/>
          <a:stretch>
            <a:fillRect/>
          </a:stretch>
        </p:blipFill>
        <p:spPr>
          <a:xfrm>
            <a:off x="4286248" y="3143248"/>
            <a:ext cx="4643435" cy="3502477"/>
          </a:xfrm>
          <a:prstGeom prst="rect">
            <a:avLst/>
          </a:prstGeom>
        </p:spPr>
      </p:pic>
      <p:sp>
        <p:nvSpPr>
          <p:cNvPr id="6" name="Prostokąt 5"/>
          <p:cNvSpPr/>
          <p:nvPr/>
        </p:nvSpPr>
        <p:spPr>
          <a:xfrm>
            <a:off x="4429124" y="357166"/>
            <a:ext cx="4106894" cy="1754326"/>
          </a:xfrm>
          <a:prstGeom prst="rect">
            <a:avLst/>
          </a:prstGeom>
          <a:noFill/>
        </p:spPr>
        <p:txBody>
          <a:bodyPr wrap="none" lIns="91440" tIns="45720" rIns="91440" bIns="45720">
            <a:spAutoFit/>
          </a:bodyPr>
          <a:lstStyle/>
          <a:p>
            <a:pPr algn="ctr"/>
            <a:r>
              <a:rPr lang="pl-PL" sz="5400" b="1"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Cottage</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a:t>
            </a: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a:t>
            </a:r>
          </a:p>
          <a:p>
            <a:pPr algn="ct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Podolsze</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2" presetClass="entr" presetSubtype="4" fill="hold"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2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357158" y="571480"/>
            <a:ext cx="6929486" cy="5909310"/>
          </a:xfrm>
          <a:prstGeom prst="rect">
            <a:avLst/>
          </a:prstGeom>
          <a:noFill/>
        </p:spPr>
        <p:txBody>
          <a:bodyPr wrap="square" rtlCol="0">
            <a:spAutoFit/>
          </a:bodyPr>
          <a:lstStyle/>
          <a:p>
            <a:r>
              <a:rPr lang="pl-PL" sz="2700" b="1" dirty="0" smtClean="0">
                <a:solidFill>
                  <a:schemeClr val="bg2">
                    <a:lumMod val="10000"/>
                  </a:schemeClr>
                </a:solidFill>
              </a:rPr>
              <a:t>			C</a:t>
            </a:r>
            <a:r>
              <a:rPr lang="en-US" sz="2700" b="1" dirty="0" err="1" smtClean="0">
                <a:solidFill>
                  <a:schemeClr val="bg2">
                    <a:lumMod val="10000"/>
                  </a:schemeClr>
                </a:solidFill>
              </a:rPr>
              <a:t>ottage</a:t>
            </a:r>
            <a:r>
              <a:rPr lang="en-US" sz="2700" b="1" dirty="0" smtClean="0">
                <a:solidFill>
                  <a:schemeClr val="bg2">
                    <a:lumMod val="10000"/>
                  </a:schemeClr>
                </a:solidFill>
              </a:rPr>
              <a:t> from 1862</a:t>
            </a:r>
            <a:endParaRPr lang="pl-PL" sz="2700" b="1" dirty="0" smtClean="0">
              <a:solidFill>
                <a:schemeClr val="bg2">
                  <a:lumMod val="10000"/>
                </a:schemeClr>
              </a:solidFill>
            </a:endParaRPr>
          </a:p>
          <a:p>
            <a:endParaRPr lang="pl-PL" sz="2700" b="1" dirty="0" smtClean="0">
              <a:solidFill>
                <a:schemeClr val="bg2">
                  <a:lumMod val="10000"/>
                </a:schemeClr>
              </a:solidFill>
            </a:endParaRPr>
          </a:p>
          <a:p>
            <a:endParaRPr lang="pl-PL" sz="2700" b="1" dirty="0" smtClean="0">
              <a:solidFill>
                <a:schemeClr val="bg2">
                  <a:lumMod val="10000"/>
                </a:schemeClr>
              </a:solidFill>
            </a:endParaRPr>
          </a:p>
          <a:p>
            <a:endParaRPr lang="pl-PL" sz="2700" b="1" dirty="0" smtClean="0">
              <a:solidFill>
                <a:schemeClr val="bg2">
                  <a:lumMod val="10000"/>
                </a:schemeClr>
              </a:solidFill>
            </a:endParaRPr>
          </a:p>
          <a:p>
            <a:r>
              <a:rPr lang="en-US" sz="2700" b="1" dirty="0" smtClean="0">
                <a:solidFill>
                  <a:schemeClr val="bg2">
                    <a:lumMod val="10000"/>
                  </a:schemeClr>
                </a:solidFill>
              </a:rPr>
              <a:t>In the kitchen: furniture, household equipment and kitchenware. A rich set of equipment used for washing, ironing and mangling can be seen. </a:t>
            </a:r>
            <a:endParaRPr lang="pl-PL" sz="2700" b="1" dirty="0" smtClean="0">
              <a:solidFill>
                <a:schemeClr val="bg2">
                  <a:lumMod val="10000"/>
                </a:schemeClr>
              </a:solidFill>
            </a:endParaRPr>
          </a:p>
          <a:p>
            <a:endParaRPr lang="pl-PL" sz="2700" b="1" dirty="0" smtClean="0">
              <a:solidFill>
                <a:schemeClr val="bg2">
                  <a:lumMod val="10000"/>
                </a:schemeClr>
              </a:solidFill>
            </a:endParaRPr>
          </a:p>
          <a:p>
            <a:r>
              <a:rPr lang="pl-PL" sz="2700" b="1" dirty="0" smtClean="0">
                <a:solidFill>
                  <a:schemeClr val="bg2">
                    <a:lumMod val="10000"/>
                  </a:schemeClr>
                </a:solidFill>
              </a:rPr>
              <a:t>C</a:t>
            </a:r>
            <a:r>
              <a:rPr lang="en-US" sz="2700" b="1" dirty="0" err="1" smtClean="0">
                <a:solidFill>
                  <a:schemeClr val="bg2">
                    <a:lumMod val="10000"/>
                  </a:schemeClr>
                </a:solidFill>
              </a:rPr>
              <a:t>hamber</a:t>
            </a:r>
            <a:r>
              <a:rPr lang="en-US" sz="2700" b="1" dirty="0" smtClean="0">
                <a:solidFill>
                  <a:schemeClr val="bg2">
                    <a:lumMod val="10000"/>
                  </a:schemeClr>
                </a:solidFill>
              </a:rPr>
              <a:t> with a big baking oven </a:t>
            </a:r>
            <a:endParaRPr lang="pl-PL" sz="2700" b="1" dirty="0" smtClean="0">
              <a:solidFill>
                <a:schemeClr val="bg2">
                  <a:lumMod val="10000"/>
                </a:schemeClr>
              </a:solidFill>
            </a:endParaRPr>
          </a:p>
          <a:p>
            <a:r>
              <a:rPr lang="en-US" sz="2700" b="1" dirty="0" smtClean="0">
                <a:solidFill>
                  <a:schemeClr val="bg2">
                    <a:lumMod val="10000"/>
                  </a:schemeClr>
                </a:solidFill>
              </a:rPr>
              <a:t>and equipment </a:t>
            </a:r>
            <a:r>
              <a:rPr lang="pl-PL" sz="2700" b="1" dirty="0" smtClean="0">
                <a:solidFill>
                  <a:schemeClr val="bg2">
                    <a:lumMod val="10000"/>
                  </a:schemeClr>
                </a:solidFill>
              </a:rPr>
              <a:t>for </a:t>
            </a:r>
            <a:r>
              <a:rPr lang="en-US" sz="2700" b="1" dirty="0" smtClean="0">
                <a:solidFill>
                  <a:schemeClr val="bg2">
                    <a:lumMod val="10000"/>
                  </a:schemeClr>
                </a:solidFill>
              </a:rPr>
              <a:t>bread baking: </a:t>
            </a:r>
            <a:endParaRPr lang="pl-PL" sz="2700" b="1" dirty="0" smtClean="0">
              <a:solidFill>
                <a:schemeClr val="bg2">
                  <a:lumMod val="10000"/>
                </a:schemeClr>
              </a:solidFill>
            </a:endParaRPr>
          </a:p>
          <a:p>
            <a:r>
              <a:rPr lang="en-US" sz="2700" b="1" dirty="0" smtClean="0">
                <a:solidFill>
                  <a:schemeClr val="bg2">
                    <a:lumMod val="10000"/>
                  </a:schemeClr>
                </a:solidFill>
              </a:rPr>
              <a:t>wooden vessels, a device for </a:t>
            </a:r>
            <a:endParaRPr lang="pl-PL" sz="2700" b="1" dirty="0" smtClean="0">
              <a:solidFill>
                <a:schemeClr val="bg2">
                  <a:lumMod val="10000"/>
                </a:schemeClr>
              </a:solidFill>
            </a:endParaRPr>
          </a:p>
          <a:p>
            <a:r>
              <a:rPr lang="pl-PL" sz="2700" b="1" dirty="0" smtClean="0">
                <a:solidFill>
                  <a:schemeClr val="bg2">
                    <a:lumMod val="10000"/>
                  </a:schemeClr>
                </a:solidFill>
              </a:rPr>
              <a:t>s</a:t>
            </a:r>
            <a:r>
              <a:rPr lang="en-US" sz="2700" b="1" dirty="0" smtClean="0">
                <a:solidFill>
                  <a:schemeClr val="bg2">
                    <a:lumMod val="10000"/>
                  </a:schemeClr>
                </a:solidFill>
              </a:rPr>
              <a:t>weeping ash </a:t>
            </a:r>
            <a:r>
              <a:rPr lang="pl-PL" sz="2700" b="1" dirty="0" err="1" smtClean="0">
                <a:solidFill>
                  <a:schemeClr val="bg2">
                    <a:lumMod val="10000"/>
                  </a:schemeClr>
                </a:solidFill>
              </a:rPr>
              <a:t>from</a:t>
            </a:r>
            <a:r>
              <a:rPr lang="pl-PL" sz="2700" b="1" dirty="0" smtClean="0">
                <a:solidFill>
                  <a:schemeClr val="bg2">
                    <a:lumMod val="10000"/>
                  </a:schemeClr>
                </a:solidFill>
              </a:rPr>
              <a:t> </a:t>
            </a:r>
            <a:r>
              <a:rPr lang="en-US" sz="2700" b="1" dirty="0" smtClean="0">
                <a:solidFill>
                  <a:schemeClr val="bg2">
                    <a:lumMod val="10000"/>
                  </a:schemeClr>
                </a:solidFill>
              </a:rPr>
              <a:t>the oven, </a:t>
            </a:r>
            <a:endParaRPr lang="pl-PL" sz="2700" b="1" dirty="0" smtClean="0">
              <a:solidFill>
                <a:schemeClr val="bg2">
                  <a:lumMod val="10000"/>
                </a:schemeClr>
              </a:solidFill>
            </a:endParaRPr>
          </a:p>
          <a:p>
            <a:r>
              <a:rPr lang="en-US" sz="2700" b="1" dirty="0" smtClean="0">
                <a:solidFill>
                  <a:schemeClr val="bg2">
                    <a:lumMod val="10000"/>
                  </a:schemeClr>
                </a:solidFill>
              </a:rPr>
              <a:t>device for taking out ash, </a:t>
            </a:r>
            <a:endParaRPr lang="pl-PL" sz="2700" b="1" dirty="0" smtClean="0">
              <a:solidFill>
                <a:schemeClr val="bg2">
                  <a:lumMod val="10000"/>
                </a:schemeClr>
              </a:solidFill>
            </a:endParaRPr>
          </a:p>
          <a:p>
            <a:r>
              <a:rPr lang="en-US" sz="2700" b="1" dirty="0" smtClean="0">
                <a:solidFill>
                  <a:schemeClr val="bg2">
                    <a:lumMod val="10000"/>
                  </a:schemeClr>
                </a:solidFill>
              </a:rPr>
              <a:t>a shovel and bread tins. </a:t>
            </a:r>
            <a:endParaRPr lang="pl-PL" sz="2700" b="1" dirty="0">
              <a:solidFill>
                <a:schemeClr val="bg2">
                  <a:lumMod val="10000"/>
                </a:schemeClr>
              </a:solidFill>
            </a:endParaRPr>
          </a:p>
        </p:txBody>
      </p:sp>
      <p:pic>
        <p:nvPicPr>
          <p:cNvPr id="45058" name="Picture 2"/>
          <p:cNvPicPr>
            <a:picLocks noChangeAspect="1" noChangeArrowheads="1"/>
          </p:cNvPicPr>
          <p:nvPr/>
        </p:nvPicPr>
        <p:blipFill>
          <a:blip r:embed="rId2" cstate="print"/>
          <a:srcRect/>
          <a:stretch>
            <a:fillRect/>
          </a:stretch>
        </p:blipFill>
        <p:spPr bwMode="auto">
          <a:xfrm>
            <a:off x="214282" y="142852"/>
            <a:ext cx="2466975" cy="1847850"/>
          </a:xfrm>
          <a:prstGeom prst="rect">
            <a:avLst/>
          </a:prstGeom>
          <a:noFill/>
          <a:ln w="9525">
            <a:noFill/>
            <a:miter lim="800000"/>
            <a:headEnd/>
            <a:tailEnd/>
          </a:ln>
        </p:spPr>
      </p:pic>
      <p:pic>
        <p:nvPicPr>
          <p:cNvPr id="45059" name="Picture 3"/>
          <p:cNvPicPr>
            <a:picLocks noChangeAspect="1" noChangeArrowheads="1"/>
          </p:cNvPicPr>
          <p:nvPr/>
        </p:nvPicPr>
        <p:blipFill>
          <a:blip r:embed="rId3" cstate="print"/>
          <a:srcRect/>
          <a:stretch>
            <a:fillRect/>
          </a:stretch>
        </p:blipFill>
        <p:spPr bwMode="auto">
          <a:xfrm>
            <a:off x="6215074" y="142852"/>
            <a:ext cx="2765797" cy="2071678"/>
          </a:xfrm>
          <a:prstGeom prst="rect">
            <a:avLst/>
          </a:prstGeom>
          <a:noFill/>
          <a:ln w="9525">
            <a:noFill/>
            <a:miter lim="800000"/>
            <a:headEnd/>
            <a:tailEnd/>
          </a:ln>
        </p:spPr>
      </p:pic>
      <p:pic>
        <p:nvPicPr>
          <p:cNvPr id="45060" name="Picture 4"/>
          <p:cNvPicPr>
            <a:picLocks noChangeAspect="1" noChangeArrowheads="1"/>
          </p:cNvPicPr>
          <p:nvPr/>
        </p:nvPicPr>
        <p:blipFill>
          <a:blip r:embed="rId4" cstate="print"/>
          <a:srcRect/>
          <a:stretch>
            <a:fillRect/>
          </a:stretch>
        </p:blipFill>
        <p:spPr bwMode="auto">
          <a:xfrm>
            <a:off x="5572132" y="4143380"/>
            <a:ext cx="3420709" cy="2562230"/>
          </a:xfrm>
          <a:prstGeom prst="rect">
            <a:avLst/>
          </a:prstGeom>
          <a:noFill/>
          <a:ln w="9525">
            <a:noFill/>
            <a:miter lim="800000"/>
            <a:headEnd/>
            <a:tailEnd/>
          </a:ln>
        </p:spPr>
      </p:pic>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71472" y="1000108"/>
            <a:ext cx="8229600" cy="5214974"/>
          </a:xfrm>
        </p:spPr>
        <p:txBody>
          <a:bodyPr>
            <a:normAutofit fontScale="92500" lnSpcReduction="10000"/>
          </a:bodyPr>
          <a:lstStyle/>
          <a:p>
            <a:pPr>
              <a:buNone/>
            </a:pPr>
            <a:r>
              <a:rPr lang="pl-PL" sz="2900" b="1" dirty="0" smtClean="0">
                <a:solidFill>
                  <a:schemeClr val="bg2">
                    <a:lumMod val="10000"/>
                  </a:schemeClr>
                </a:solidFill>
              </a:rPr>
              <a:t>				R</a:t>
            </a:r>
            <a:r>
              <a:rPr lang="en-US" sz="2900" b="1" dirty="0" err="1" smtClean="0">
                <a:solidFill>
                  <a:schemeClr val="bg2">
                    <a:lumMod val="10000"/>
                  </a:schemeClr>
                </a:solidFill>
              </a:rPr>
              <a:t>oom</a:t>
            </a:r>
            <a:r>
              <a:rPr lang="en-US" sz="2900" b="1" dirty="0" smtClean="0">
                <a:solidFill>
                  <a:schemeClr val="bg2">
                    <a:lumMod val="10000"/>
                  </a:schemeClr>
                </a:solidFill>
              </a:rPr>
              <a:t> in the village </a:t>
            </a:r>
            <a:r>
              <a:rPr lang="pl-PL" sz="2900" b="1" dirty="0" smtClean="0">
                <a:solidFill>
                  <a:schemeClr val="bg2">
                    <a:lumMod val="10000"/>
                  </a:schemeClr>
                </a:solidFill>
              </a:rPr>
              <a:t>					</a:t>
            </a:r>
            <a:r>
              <a:rPr lang="en-US" sz="2900" b="1" dirty="0" smtClean="0">
                <a:solidFill>
                  <a:schemeClr val="bg2">
                    <a:lumMod val="10000"/>
                  </a:schemeClr>
                </a:solidFill>
              </a:rPr>
              <a:t>administrator’s </a:t>
            </a:r>
            <a:r>
              <a:rPr lang="pl-PL" sz="2900" b="1" dirty="0" smtClean="0">
                <a:solidFill>
                  <a:schemeClr val="bg2">
                    <a:lumMod val="10000"/>
                  </a:schemeClr>
                </a:solidFill>
              </a:rPr>
              <a:t>h</a:t>
            </a:r>
            <a:r>
              <a:rPr lang="en-US" sz="2900" b="1" dirty="0" err="1" smtClean="0">
                <a:solidFill>
                  <a:schemeClr val="bg2">
                    <a:lumMod val="10000"/>
                  </a:schemeClr>
                </a:solidFill>
              </a:rPr>
              <a:t>ouse</a:t>
            </a:r>
            <a:r>
              <a:rPr lang="en-US" sz="2900" b="1" dirty="0" smtClean="0">
                <a:solidFill>
                  <a:schemeClr val="bg2">
                    <a:lumMod val="10000"/>
                  </a:schemeClr>
                </a:solidFill>
              </a:rPr>
              <a:t> with </a:t>
            </a:r>
            <a:endParaRPr lang="pl-PL" sz="2900" b="1" dirty="0" smtClean="0">
              <a:solidFill>
                <a:schemeClr val="bg2">
                  <a:lumMod val="10000"/>
                </a:schemeClr>
              </a:solidFill>
            </a:endParaRPr>
          </a:p>
          <a:p>
            <a:pPr>
              <a:buNone/>
            </a:pPr>
            <a:r>
              <a:rPr lang="pl-PL" sz="2900" b="1" dirty="0" smtClean="0">
                <a:solidFill>
                  <a:schemeClr val="bg2">
                    <a:lumMod val="10000"/>
                  </a:schemeClr>
                </a:solidFill>
              </a:rPr>
              <a:t>				</a:t>
            </a:r>
            <a:r>
              <a:rPr lang="en-US" sz="2900" b="1" dirty="0" smtClean="0">
                <a:solidFill>
                  <a:schemeClr val="bg2">
                    <a:lumMod val="10000"/>
                  </a:schemeClr>
                </a:solidFill>
              </a:rPr>
              <a:t>decor characteristic for Easter</a:t>
            </a:r>
            <a:r>
              <a:rPr lang="pl-PL" sz="2900" b="1" dirty="0" smtClean="0">
                <a:solidFill>
                  <a:schemeClr val="bg2">
                    <a:lumMod val="10000"/>
                  </a:schemeClr>
                </a:solidFill>
              </a:rPr>
              <a:t>.</a:t>
            </a:r>
          </a:p>
          <a:p>
            <a:pPr>
              <a:buNone/>
            </a:pP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On Holy Saturday food was put in baskets</a:t>
            </a:r>
            <a:r>
              <a:rPr lang="pl-PL" sz="2900" b="1" dirty="0" smtClean="0">
                <a:solidFill>
                  <a:schemeClr val="bg2">
                    <a:lumMod val="10000"/>
                  </a:schemeClr>
                </a:solidFill>
              </a:rPr>
              <a:t> </a:t>
            </a:r>
            <a:r>
              <a:rPr lang="en-US" sz="2900" b="1" dirty="0" smtClean="0">
                <a:solidFill>
                  <a:schemeClr val="bg2">
                    <a:lumMod val="10000"/>
                  </a:schemeClr>
                </a:solidFill>
              </a:rPr>
              <a:t>and taken</a:t>
            </a: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to church </a:t>
            </a:r>
            <a:r>
              <a:rPr lang="pl-PL" sz="2900" b="1" dirty="0" smtClean="0">
                <a:solidFill>
                  <a:schemeClr val="bg2">
                    <a:lumMod val="10000"/>
                  </a:schemeClr>
                </a:solidFill>
              </a:rPr>
              <a:t>for </a:t>
            </a:r>
            <a:r>
              <a:rPr lang="en-US" sz="2900" b="1" dirty="0" smtClean="0">
                <a:solidFill>
                  <a:schemeClr val="bg2">
                    <a:lumMod val="10000"/>
                  </a:schemeClr>
                </a:solidFill>
              </a:rPr>
              <a:t>bless</a:t>
            </a:r>
            <a:r>
              <a:rPr lang="pl-PL" sz="2900" b="1" dirty="0" err="1" smtClean="0">
                <a:solidFill>
                  <a:schemeClr val="bg2">
                    <a:lumMod val="10000"/>
                  </a:schemeClr>
                </a:solidFill>
              </a:rPr>
              <a:t>ing</a:t>
            </a:r>
            <a:r>
              <a:rPr lang="en-US" sz="2900" b="1" dirty="0" smtClean="0">
                <a:solidFill>
                  <a:schemeClr val="bg2">
                    <a:lumMod val="10000"/>
                  </a:schemeClr>
                </a:solidFill>
              </a:rPr>
              <a:t>. The biggest baskets with food</a:t>
            </a: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were prepared by the rich housewives </a:t>
            </a:r>
            <a:r>
              <a:rPr lang="pl-PL" sz="2900" b="1" dirty="0" smtClean="0">
                <a:solidFill>
                  <a:schemeClr val="bg2">
                    <a:lumMod val="10000"/>
                  </a:schemeClr>
                </a:solidFill>
              </a:rPr>
              <a:t> - </a:t>
            </a:r>
            <a:r>
              <a:rPr lang="en-US" sz="2900" b="1" dirty="0" smtClean="0">
                <a:solidFill>
                  <a:schemeClr val="bg2">
                    <a:lumMod val="10000"/>
                  </a:schemeClr>
                </a:solidFill>
              </a:rPr>
              <a:t>the poor ones,</a:t>
            </a:r>
            <a:r>
              <a:rPr lang="pl-PL" sz="2900" b="1" dirty="0" smtClean="0">
                <a:solidFill>
                  <a:schemeClr val="bg2">
                    <a:lumMod val="10000"/>
                  </a:schemeClr>
                </a:solidFill>
              </a:rPr>
              <a:t> </a:t>
            </a:r>
            <a:r>
              <a:rPr lang="en-US" sz="2900" b="1" dirty="0" smtClean="0">
                <a:solidFill>
                  <a:schemeClr val="bg2">
                    <a:lumMod val="10000"/>
                  </a:schemeClr>
                </a:solidFill>
              </a:rPr>
              <a:t>to make their baskets look </a:t>
            </a:r>
            <a:r>
              <a:rPr lang="pl-PL" sz="2900" b="1" dirty="0" err="1" smtClean="0">
                <a:solidFill>
                  <a:schemeClr val="bg2">
                    <a:lumMod val="10000"/>
                  </a:schemeClr>
                </a:solidFill>
              </a:rPr>
              <a:t>more</a:t>
            </a:r>
            <a:r>
              <a:rPr lang="pl-PL" sz="2900" b="1" dirty="0" smtClean="0">
                <a:solidFill>
                  <a:schemeClr val="bg2">
                    <a:lumMod val="10000"/>
                  </a:schemeClr>
                </a:solidFill>
              </a:rPr>
              <a:t> </a:t>
            </a:r>
            <a:r>
              <a:rPr lang="pl-PL" sz="2900" b="1" dirty="0" err="1" smtClean="0">
                <a:solidFill>
                  <a:schemeClr val="bg2">
                    <a:lumMod val="10000"/>
                  </a:schemeClr>
                </a:solidFill>
              </a:rPr>
              <a:t>impressive</a:t>
            </a:r>
            <a:r>
              <a:rPr lang="en-US" sz="2900" b="1" dirty="0" smtClean="0">
                <a:solidFill>
                  <a:schemeClr val="bg2">
                    <a:lumMod val="10000"/>
                  </a:schemeClr>
                </a:solidFill>
              </a:rPr>
              <a:t>, put in the</a:t>
            </a:r>
            <a:r>
              <a:rPr lang="pl-PL" sz="2900" b="1" dirty="0" smtClean="0">
                <a:solidFill>
                  <a:schemeClr val="bg2">
                    <a:lumMod val="10000"/>
                  </a:schemeClr>
                </a:solidFill>
              </a:rPr>
              <a:t> b</a:t>
            </a:r>
            <a:r>
              <a:rPr lang="en-US" sz="2900" b="1" dirty="0" err="1" smtClean="0">
                <a:solidFill>
                  <a:schemeClr val="bg2">
                    <a:lumMod val="10000"/>
                  </a:schemeClr>
                </a:solidFill>
              </a:rPr>
              <a:t>ottom</a:t>
            </a:r>
            <a:r>
              <a:rPr lang="en-US" sz="2900" b="1" dirty="0" smtClean="0">
                <a:solidFill>
                  <a:schemeClr val="bg2">
                    <a:lumMod val="10000"/>
                  </a:schemeClr>
                </a:solidFill>
              </a:rPr>
              <a:t> chopped logs of wood and then the food they</a:t>
            </a:r>
            <a:r>
              <a:rPr lang="pl-PL" sz="2900" b="1" dirty="0" smtClean="0">
                <a:solidFill>
                  <a:schemeClr val="bg2">
                    <a:lumMod val="10000"/>
                  </a:schemeClr>
                </a:solidFill>
              </a:rPr>
              <a:t> </a:t>
            </a:r>
            <a:r>
              <a:rPr lang="en-US" sz="2900" b="1" dirty="0" smtClean="0">
                <a:solidFill>
                  <a:schemeClr val="bg2">
                    <a:lumMod val="10000"/>
                  </a:schemeClr>
                </a:solidFill>
              </a:rPr>
              <a:t>could afford. </a:t>
            </a: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In each basket there were eggs, bread, smoked bacon,</a:t>
            </a: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diary produce, salt, vinegar and pepper. In the folk</a:t>
            </a:r>
            <a:endParaRPr lang="pl-PL" sz="2900" b="1" dirty="0" smtClean="0">
              <a:solidFill>
                <a:schemeClr val="bg2">
                  <a:lumMod val="10000"/>
                </a:schemeClr>
              </a:solidFill>
            </a:endParaRPr>
          </a:p>
          <a:p>
            <a:pPr indent="0">
              <a:spcBef>
                <a:spcPts val="0"/>
              </a:spcBef>
              <a:buNone/>
            </a:pPr>
            <a:r>
              <a:rPr lang="en-US" sz="2900" b="1" dirty="0" smtClean="0">
                <a:solidFill>
                  <a:schemeClr val="bg2">
                    <a:lumMod val="10000"/>
                  </a:schemeClr>
                </a:solidFill>
              </a:rPr>
              <a:t>tradition </a:t>
            </a:r>
            <a:r>
              <a:rPr lang="pl-PL" sz="2900" b="1" dirty="0" err="1" smtClean="0">
                <a:solidFill>
                  <a:schemeClr val="bg2">
                    <a:lumMod val="10000"/>
                  </a:schemeClr>
                </a:solidFill>
              </a:rPr>
              <a:t>all</a:t>
            </a:r>
            <a:r>
              <a:rPr lang="pl-PL" sz="2900" b="1" dirty="0" smtClean="0">
                <a:solidFill>
                  <a:schemeClr val="bg2">
                    <a:lumMod val="10000"/>
                  </a:schemeClr>
                </a:solidFill>
              </a:rPr>
              <a:t> </a:t>
            </a:r>
            <a:r>
              <a:rPr lang="pl-PL" sz="2900" b="1" dirty="0" err="1" smtClean="0">
                <a:solidFill>
                  <a:schemeClr val="bg2">
                    <a:lumMod val="10000"/>
                  </a:schemeClr>
                </a:solidFill>
              </a:rPr>
              <a:t>the</a:t>
            </a:r>
            <a:r>
              <a:rPr lang="pl-PL" sz="2900" b="1" dirty="0" smtClean="0">
                <a:solidFill>
                  <a:schemeClr val="bg2">
                    <a:lumMod val="10000"/>
                  </a:schemeClr>
                </a:solidFill>
              </a:rPr>
              <a:t> </a:t>
            </a:r>
            <a:r>
              <a:rPr lang="pl-PL" sz="2900" b="1" dirty="0" err="1" smtClean="0">
                <a:solidFill>
                  <a:schemeClr val="bg2">
                    <a:lumMod val="10000"/>
                  </a:schemeClr>
                </a:solidFill>
              </a:rPr>
              <a:t>good</a:t>
            </a:r>
            <a:r>
              <a:rPr lang="pl-PL" sz="2900" b="1" dirty="0" smtClean="0">
                <a:solidFill>
                  <a:schemeClr val="bg2">
                    <a:lumMod val="10000"/>
                  </a:schemeClr>
                </a:solidFill>
              </a:rPr>
              <a:t> </a:t>
            </a:r>
            <a:r>
              <a:rPr lang="pl-PL" sz="2900" b="1" dirty="0" err="1" smtClean="0">
                <a:solidFill>
                  <a:schemeClr val="bg2">
                    <a:lumMod val="10000"/>
                  </a:schemeClr>
                </a:solidFill>
              </a:rPr>
              <a:t>had</a:t>
            </a:r>
            <a:r>
              <a:rPr lang="pl-PL" sz="2900" b="1" dirty="0" smtClean="0">
                <a:solidFill>
                  <a:schemeClr val="bg2">
                    <a:lumMod val="10000"/>
                  </a:schemeClr>
                </a:solidFill>
              </a:rPr>
              <a:t> </a:t>
            </a:r>
            <a:r>
              <a:rPr lang="pl-PL" sz="2900" b="1" dirty="0" err="1" smtClean="0">
                <a:solidFill>
                  <a:schemeClr val="bg2">
                    <a:lumMod val="10000"/>
                  </a:schemeClr>
                </a:solidFill>
              </a:rPr>
              <a:t>symbolic</a:t>
            </a:r>
            <a:r>
              <a:rPr lang="pl-PL" sz="2900" b="1" dirty="0" smtClean="0">
                <a:solidFill>
                  <a:schemeClr val="bg2">
                    <a:lumMod val="10000"/>
                  </a:schemeClr>
                </a:solidFill>
              </a:rPr>
              <a:t> </a:t>
            </a:r>
            <a:r>
              <a:rPr lang="pl-PL" sz="2900" b="1" dirty="0" err="1" smtClean="0">
                <a:solidFill>
                  <a:schemeClr val="bg2">
                    <a:lumMod val="10000"/>
                  </a:schemeClr>
                </a:solidFill>
              </a:rPr>
              <a:t>value</a:t>
            </a:r>
            <a:r>
              <a:rPr lang="en-US" sz="2900" b="1" dirty="0" smtClean="0">
                <a:solidFill>
                  <a:schemeClr val="bg2">
                    <a:lumMod val="10000"/>
                  </a:schemeClr>
                </a:solidFill>
              </a:rPr>
              <a:t>.  </a:t>
            </a:r>
            <a:endParaRPr lang="pl-PL" sz="2900" b="1" dirty="0" smtClean="0">
              <a:solidFill>
                <a:schemeClr val="bg2">
                  <a:lumMod val="10000"/>
                </a:schemeClr>
              </a:solidFill>
            </a:endParaRPr>
          </a:p>
          <a:p>
            <a:endParaRPr lang="pl-PL" dirty="0"/>
          </a:p>
        </p:txBody>
      </p:sp>
      <p:pic>
        <p:nvPicPr>
          <p:cNvPr id="10242" name="Picture 2" descr="https://encrypted-tbn1.gstatic.com/images?q=tbn:ANd9GcQblSfwpYyQrcyhJAYlxpBxyeuzzUsLDKlzUf9O2zuxRsLS4pZMKA"/>
          <p:cNvPicPr>
            <a:picLocks noChangeAspect="1" noChangeArrowheads="1"/>
          </p:cNvPicPr>
          <p:nvPr/>
        </p:nvPicPr>
        <p:blipFill>
          <a:blip r:embed="rId2" cstate="print"/>
          <a:srcRect/>
          <a:stretch>
            <a:fillRect/>
          </a:stretch>
        </p:blipFill>
        <p:spPr bwMode="auto">
          <a:xfrm>
            <a:off x="142844" y="142852"/>
            <a:ext cx="2928958" cy="2193893"/>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2000"/>
                                        <p:tgtEl>
                                          <p:spTgt spid="3">
                                            <p:txEl>
                                              <p:pRg st="3" end="3"/>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4" dur="2000"/>
                                        <p:tgtEl>
                                          <p:spTgt spid="3">
                                            <p:txEl>
                                              <p:pRg st="4" end="4"/>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9" dur="2000"/>
                                        <p:tgtEl>
                                          <p:spTgt spid="3">
                                            <p:txEl>
                                              <p:pRg st="5" end="5"/>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4" dur="2000"/>
                                        <p:tgtEl>
                                          <p:spTgt spid="3">
                                            <p:txEl>
                                              <p:pRg st="6" end="6"/>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9" dur="2000"/>
                                        <p:tgtEl>
                                          <p:spTgt spid="3">
                                            <p:txEl>
                                              <p:pRg st="7" end="7"/>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p:cTn id="42"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4"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357158" y="428604"/>
            <a:ext cx="8143932" cy="6217087"/>
          </a:xfrm>
          <a:prstGeom prst="rect">
            <a:avLst/>
          </a:prstGeom>
          <a:noFill/>
        </p:spPr>
        <p:txBody>
          <a:bodyPr wrap="square" rtlCol="0">
            <a:spAutoFit/>
          </a:bodyPr>
          <a:lstStyle/>
          <a:p>
            <a:r>
              <a:rPr lang="en-US" sz="2700" b="1" dirty="0" smtClean="0">
                <a:solidFill>
                  <a:schemeClr val="bg2">
                    <a:lumMod val="10000"/>
                  </a:schemeClr>
                </a:solidFill>
              </a:rPr>
              <a:t>In each basket there were eggs died different </a:t>
            </a:r>
            <a:r>
              <a:rPr lang="en-US" sz="2700" b="1" dirty="0" err="1" smtClean="0">
                <a:solidFill>
                  <a:schemeClr val="bg2">
                    <a:lumMod val="10000"/>
                  </a:schemeClr>
                </a:solidFill>
              </a:rPr>
              <a:t>colours</a:t>
            </a:r>
            <a:r>
              <a:rPr lang="en-US" sz="2700" b="1" dirty="0" smtClean="0">
                <a:solidFill>
                  <a:schemeClr val="bg2">
                    <a:lumMod val="10000"/>
                  </a:schemeClr>
                </a:solidFill>
              </a:rPr>
              <a:t>.  Natural pigments were used for it</a:t>
            </a:r>
            <a:r>
              <a:rPr lang="pl-PL" sz="2700" b="1" dirty="0" smtClean="0">
                <a:solidFill>
                  <a:schemeClr val="bg2">
                    <a:lumMod val="10000"/>
                  </a:schemeClr>
                </a:solidFill>
              </a:rPr>
              <a:t>:</a:t>
            </a:r>
            <a:r>
              <a:rPr lang="en-US" sz="2700" b="1" dirty="0" smtClean="0">
                <a:solidFill>
                  <a:schemeClr val="bg2">
                    <a:lumMod val="10000"/>
                  </a:schemeClr>
                </a:solidFill>
              </a:rPr>
              <a:t> onion skin, oak bark and green rye. Among many different decorative techniques used by people the batik technique is the </a:t>
            </a:r>
            <a:r>
              <a:rPr lang="pl-PL" sz="2700" b="1" dirty="0" smtClean="0">
                <a:solidFill>
                  <a:schemeClr val="bg2">
                    <a:lumMod val="10000"/>
                  </a:schemeClr>
                </a:solidFill>
              </a:rPr>
              <a:t>				</a:t>
            </a:r>
            <a:r>
              <a:rPr lang="en-US" sz="2700" b="1" dirty="0" smtClean="0">
                <a:solidFill>
                  <a:schemeClr val="bg2">
                    <a:lumMod val="10000"/>
                  </a:schemeClr>
                </a:solidFill>
              </a:rPr>
              <a:t>oldest one; it consist in </a:t>
            </a:r>
            <a:r>
              <a:rPr lang="pl-PL" sz="2700" b="1" dirty="0" smtClean="0">
                <a:solidFill>
                  <a:schemeClr val="bg2">
                    <a:lumMod val="10000"/>
                  </a:schemeClr>
                </a:solidFill>
              </a:rPr>
              <a:t>					</a:t>
            </a:r>
            <a:r>
              <a:rPr lang="en-US" sz="2700" b="1" dirty="0" smtClean="0">
                <a:solidFill>
                  <a:schemeClr val="bg2">
                    <a:lumMod val="10000"/>
                  </a:schemeClr>
                </a:solidFill>
              </a:rPr>
              <a:t>writing on an egg using hot </a:t>
            </a:r>
            <a:r>
              <a:rPr lang="pl-PL" sz="2700" b="1" dirty="0" smtClean="0">
                <a:solidFill>
                  <a:schemeClr val="bg2">
                    <a:lumMod val="10000"/>
                  </a:schemeClr>
                </a:solidFill>
              </a:rPr>
              <a:t>				</a:t>
            </a:r>
            <a:r>
              <a:rPr lang="en-US" sz="2700" b="1" dirty="0" smtClean="0">
                <a:solidFill>
                  <a:schemeClr val="bg2">
                    <a:lumMod val="10000"/>
                  </a:schemeClr>
                </a:solidFill>
              </a:rPr>
              <a:t>wax. </a:t>
            </a:r>
            <a:endParaRPr lang="pl-PL" sz="2700" b="1" dirty="0" smtClean="0">
              <a:solidFill>
                <a:schemeClr val="bg2">
                  <a:lumMod val="10000"/>
                </a:schemeClr>
              </a:solidFill>
            </a:endParaRPr>
          </a:p>
          <a:p>
            <a:endParaRPr lang="pl-PL" sz="2700" b="1" dirty="0" smtClean="0">
              <a:solidFill>
                <a:schemeClr val="bg2">
                  <a:lumMod val="10000"/>
                </a:schemeClr>
              </a:solidFill>
            </a:endParaRPr>
          </a:p>
          <a:p>
            <a:endParaRPr lang="pl-PL" sz="2700" b="1" dirty="0" smtClean="0">
              <a:solidFill>
                <a:schemeClr val="bg2">
                  <a:lumMod val="10000"/>
                </a:schemeClr>
              </a:solidFill>
            </a:endParaRPr>
          </a:p>
          <a:p>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The engraving technique is much younger</a:t>
            </a:r>
            <a:r>
              <a:rPr lang="pl-PL" sz="2700" b="1" dirty="0" smtClean="0">
                <a:solidFill>
                  <a:schemeClr val="bg2">
                    <a:lumMod val="10000"/>
                  </a:schemeClr>
                </a:solidFill>
              </a:rPr>
              <a:t>.</a:t>
            </a:r>
            <a:r>
              <a:rPr lang="en-US" sz="2700" b="1" dirty="0" smtClean="0">
                <a:solidFill>
                  <a:schemeClr val="bg2">
                    <a:lumMod val="10000"/>
                  </a:schemeClr>
                </a:solidFill>
              </a:rPr>
              <a:t> </a:t>
            </a:r>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It consists in engraving / drawing ornaments </a:t>
            </a:r>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with a sharp instrument on an egg dyed </a:t>
            </a:r>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in one </a:t>
            </a:r>
            <a:r>
              <a:rPr lang="en-US" sz="2700" b="1" dirty="0" err="1" smtClean="0">
                <a:solidFill>
                  <a:schemeClr val="bg2">
                    <a:lumMod val="10000"/>
                  </a:schemeClr>
                </a:solidFill>
              </a:rPr>
              <a:t>colour</a:t>
            </a:r>
            <a:r>
              <a:rPr lang="en-US" sz="2700" b="1" dirty="0" smtClean="0">
                <a:solidFill>
                  <a:schemeClr val="bg2">
                    <a:lumMod val="10000"/>
                  </a:schemeClr>
                </a:solidFill>
              </a:rPr>
              <a:t>.</a:t>
            </a:r>
            <a:r>
              <a:rPr lang="en-US" dirty="0" smtClean="0"/>
              <a:t>   </a:t>
            </a:r>
            <a:endParaRPr lang="pl-PL" dirty="0" smtClean="0"/>
          </a:p>
        </p:txBody>
      </p:sp>
      <p:pic>
        <p:nvPicPr>
          <p:cNvPr id="46082" name="Picture 2"/>
          <p:cNvPicPr>
            <a:picLocks noChangeAspect="1" noChangeArrowheads="1"/>
          </p:cNvPicPr>
          <p:nvPr/>
        </p:nvPicPr>
        <p:blipFill>
          <a:blip r:embed="rId2" cstate="print"/>
          <a:srcRect/>
          <a:stretch>
            <a:fillRect/>
          </a:stretch>
        </p:blipFill>
        <p:spPr bwMode="auto">
          <a:xfrm>
            <a:off x="642910" y="2214555"/>
            <a:ext cx="3000396" cy="2428892"/>
          </a:xfrm>
          <a:prstGeom prst="rect">
            <a:avLst/>
          </a:prstGeom>
          <a:noFill/>
          <a:ln w="9525">
            <a:noFill/>
            <a:miter lim="800000"/>
            <a:headEnd/>
            <a:tailEnd/>
          </a:ln>
        </p:spPr>
      </p:pic>
      <p:pic>
        <p:nvPicPr>
          <p:cNvPr id="46083" name="Picture 3"/>
          <p:cNvPicPr>
            <a:picLocks noChangeAspect="1" noChangeArrowheads="1"/>
          </p:cNvPicPr>
          <p:nvPr/>
        </p:nvPicPr>
        <p:blipFill>
          <a:blip r:embed="rId3" cstate="print"/>
          <a:srcRect/>
          <a:stretch>
            <a:fillRect/>
          </a:stretch>
        </p:blipFill>
        <p:spPr bwMode="auto">
          <a:xfrm>
            <a:off x="6715140" y="4643446"/>
            <a:ext cx="2286000" cy="1981200"/>
          </a:xfrm>
          <a:prstGeom prst="rect">
            <a:avLst/>
          </a:prstGeom>
          <a:noFill/>
          <a:ln w="9525">
            <a:noFill/>
            <a:miter lim="800000"/>
            <a:headEnd/>
            <a:tailEnd/>
          </a:ln>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928670"/>
            <a:ext cx="8229600" cy="5214974"/>
          </a:xfrm>
        </p:spPr>
        <p:txBody>
          <a:bodyPr>
            <a:normAutofit/>
          </a:bodyPr>
          <a:lstStyle/>
          <a:p>
            <a:pPr algn="ctr">
              <a:buNone/>
            </a:pPr>
            <a:r>
              <a:rPr lang="en-US" b="1" dirty="0" smtClean="0">
                <a:solidFill>
                  <a:schemeClr val="bg2">
                    <a:lumMod val="10000"/>
                  </a:schemeClr>
                </a:solidFill>
              </a:rPr>
              <a:t>The ‘</a:t>
            </a:r>
            <a:r>
              <a:rPr lang="en-US" b="1" dirty="0" err="1" smtClean="0">
                <a:solidFill>
                  <a:schemeClr val="bg2">
                    <a:lumMod val="10000"/>
                  </a:schemeClr>
                </a:solidFill>
              </a:rPr>
              <a:t>Nadwiślański</a:t>
            </a:r>
            <a:r>
              <a:rPr lang="en-US" b="1" dirty="0" smtClean="0">
                <a:solidFill>
                  <a:schemeClr val="bg2">
                    <a:lumMod val="10000"/>
                  </a:schemeClr>
                </a:solidFill>
              </a:rPr>
              <a:t>’ Ethnographic Park in </a:t>
            </a:r>
            <a:r>
              <a:rPr lang="en-US" b="1" dirty="0" err="1" smtClean="0">
                <a:solidFill>
                  <a:schemeClr val="bg2">
                    <a:lumMod val="10000"/>
                  </a:schemeClr>
                </a:solidFill>
              </a:rPr>
              <a:t>Wygiełzów</a:t>
            </a:r>
            <a:r>
              <a:rPr lang="en-US" b="1" dirty="0" smtClean="0">
                <a:solidFill>
                  <a:schemeClr val="bg2">
                    <a:lumMod val="10000"/>
                  </a:schemeClr>
                </a:solidFill>
              </a:rPr>
              <a:t> is a</a:t>
            </a:r>
            <a:r>
              <a:rPr lang="pl-PL" b="1" dirty="0" smtClean="0">
                <a:solidFill>
                  <a:schemeClr val="bg2">
                    <a:lumMod val="10000"/>
                  </a:schemeClr>
                </a:solidFill>
              </a:rPr>
              <a:t>n </a:t>
            </a:r>
            <a:r>
              <a:rPr lang="pl-PL" b="1" dirty="0" err="1" smtClean="0">
                <a:solidFill>
                  <a:schemeClr val="bg2">
                    <a:lumMod val="10000"/>
                  </a:schemeClr>
                </a:solidFill>
              </a:rPr>
              <a:t>open-air</a:t>
            </a:r>
            <a:r>
              <a:rPr lang="en-US" b="1" dirty="0" smtClean="0">
                <a:solidFill>
                  <a:schemeClr val="bg2">
                    <a:lumMod val="10000"/>
                  </a:schemeClr>
                </a:solidFill>
              </a:rPr>
              <a:t> regional park which represents  the folk culture of the Western Cracow People who </a:t>
            </a:r>
            <a:r>
              <a:rPr lang="pl-PL" b="1" dirty="0" err="1" smtClean="0">
                <a:solidFill>
                  <a:schemeClr val="bg2">
                    <a:lumMod val="10000"/>
                  </a:schemeClr>
                </a:solidFill>
              </a:rPr>
              <a:t>lived</a:t>
            </a:r>
            <a:r>
              <a:rPr lang="en-US" b="1" dirty="0" smtClean="0">
                <a:solidFill>
                  <a:schemeClr val="bg2">
                    <a:lumMod val="10000"/>
                  </a:schemeClr>
                </a:solidFill>
              </a:rPr>
              <a:t> on both banks of the Vistula River to the west of Cracow. </a:t>
            </a:r>
            <a:endParaRPr lang="pl-PL" b="1" dirty="0" smtClean="0">
              <a:solidFill>
                <a:schemeClr val="bg2">
                  <a:lumMod val="10000"/>
                </a:schemeClr>
              </a:solidFill>
            </a:endParaRPr>
          </a:p>
          <a:p>
            <a:pPr algn="ctr">
              <a:buNone/>
            </a:pPr>
            <a:r>
              <a:rPr lang="en-US" b="1" dirty="0" smtClean="0">
                <a:solidFill>
                  <a:schemeClr val="bg2">
                    <a:lumMod val="10000"/>
                  </a:schemeClr>
                </a:solidFill>
              </a:rPr>
              <a:t>On the 5 ha of the picturesquely formed terrain there are 25 historical </a:t>
            </a:r>
            <a:r>
              <a:rPr lang="pl-PL" b="1" dirty="0" err="1" smtClean="0">
                <a:solidFill>
                  <a:schemeClr val="bg2">
                    <a:lumMod val="10000"/>
                  </a:schemeClr>
                </a:solidFill>
              </a:rPr>
              <a:t>specimens</a:t>
            </a:r>
            <a:r>
              <a:rPr lang="pl-PL" b="1" dirty="0" smtClean="0">
                <a:solidFill>
                  <a:schemeClr val="bg2">
                    <a:lumMod val="10000"/>
                  </a:schemeClr>
                </a:solidFill>
              </a:rPr>
              <a:t> of </a:t>
            </a:r>
            <a:r>
              <a:rPr lang="en-US" b="1" dirty="0" smtClean="0">
                <a:solidFill>
                  <a:schemeClr val="bg2">
                    <a:lumMod val="10000"/>
                  </a:schemeClr>
                </a:solidFill>
              </a:rPr>
              <a:t>wooden </a:t>
            </a:r>
            <a:r>
              <a:rPr lang="pl-PL" b="1" dirty="0" err="1" smtClean="0">
                <a:solidFill>
                  <a:schemeClr val="bg2">
                    <a:lumMod val="10000"/>
                  </a:schemeClr>
                </a:solidFill>
              </a:rPr>
              <a:t>architecture</a:t>
            </a:r>
            <a:r>
              <a:rPr lang="pl-PL" b="1" dirty="0" smtClean="0">
                <a:solidFill>
                  <a:schemeClr val="bg2">
                    <a:lumMod val="10000"/>
                  </a:schemeClr>
                </a:solidFill>
              </a:rPr>
              <a:t> </a:t>
            </a:r>
            <a:r>
              <a:rPr lang="en-US" b="1" dirty="0" smtClean="0">
                <a:solidFill>
                  <a:schemeClr val="bg2">
                    <a:lumMod val="10000"/>
                  </a:schemeClr>
                </a:solidFill>
              </a:rPr>
              <a:t>and </a:t>
            </a:r>
            <a:r>
              <a:rPr lang="pl-PL" b="1" dirty="0" err="1" smtClean="0">
                <a:solidFill>
                  <a:schemeClr val="bg2">
                    <a:lumMod val="10000"/>
                  </a:schemeClr>
                </a:solidFill>
              </a:rPr>
              <a:t>numerous</a:t>
            </a:r>
            <a:r>
              <a:rPr lang="pl-PL" b="1" dirty="0" smtClean="0">
                <a:solidFill>
                  <a:schemeClr val="bg2">
                    <a:lumMod val="10000"/>
                  </a:schemeClr>
                </a:solidFill>
              </a:rPr>
              <a:t> </a:t>
            </a:r>
            <a:r>
              <a:rPr lang="pl-PL" b="1" dirty="0" err="1" smtClean="0">
                <a:solidFill>
                  <a:schemeClr val="bg2">
                    <a:lumMod val="10000"/>
                  </a:schemeClr>
                </a:solidFill>
              </a:rPr>
              <a:t>household</a:t>
            </a:r>
            <a:r>
              <a:rPr lang="pl-PL" b="1" dirty="0" smtClean="0">
                <a:solidFill>
                  <a:schemeClr val="bg2">
                    <a:lumMod val="10000"/>
                  </a:schemeClr>
                </a:solidFill>
              </a:rPr>
              <a:t> </a:t>
            </a:r>
            <a:r>
              <a:rPr lang="pl-PL" b="1" dirty="0" err="1" smtClean="0">
                <a:solidFill>
                  <a:schemeClr val="bg2">
                    <a:lumMod val="10000"/>
                  </a:schemeClr>
                </a:solidFill>
              </a:rPr>
              <a:t>objects</a:t>
            </a:r>
            <a:r>
              <a:rPr lang="pl-PL" b="1" dirty="0" smtClean="0">
                <a:solidFill>
                  <a:schemeClr val="bg2">
                    <a:lumMod val="10000"/>
                  </a:schemeClr>
                </a:solidFill>
              </a:rPr>
              <a:t> </a:t>
            </a:r>
            <a:r>
              <a:rPr lang="en-US" b="1" dirty="0" smtClean="0">
                <a:solidFill>
                  <a:schemeClr val="bg2">
                    <a:lumMod val="10000"/>
                  </a:schemeClr>
                </a:solidFill>
              </a:rPr>
              <a:t>which are grouped in the following sectors: provincial, rural and court.</a:t>
            </a:r>
            <a:endParaRPr lang="pl-PL" b="1" dirty="0" smtClean="0">
              <a:solidFill>
                <a:schemeClr val="bg2">
                  <a:lumMod val="10000"/>
                </a:schemeClr>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11 Chałupa Z przeciszowa.bmp"/>
          <p:cNvPicPr>
            <a:picLocks noGrp="1" noChangeAspect="1"/>
          </p:cNvPicPr>
          <p:nvPr>
            <p:ph idx="1"/>
          </p:nvPr>
        </p:nvPicPr>
        <p:blipFill>
          <a:blip r:embed="rId2" cstate="print"/>
          <a:stretch>
            <a:fillRect/>
          </a:stretch>
        </p:blipFill>
        <p:spPr>
          <a:xfrm>
            <a:off x="3714744" y="357166"/>
            <a:ext cx="5048250" cy="3743325"/>
          </a:xfrm>
        </p:spPr>
      </p:pic>
      <p:pic>
        <p:nvPicPr>
          <p:cNvPr id="6" name="Obraz 5" descr="11 Chałupa Z przeciszowa (3).bmp"/>
          <p:cNvPicPr>
            <a:picLocks noChangeAspect="1"/>
          </p:cNvPicPr>
          <p:nvPr/>
        </p:nvPicPr>
        <p:blipFill>
          <a:blip r:embed="rId3" cstate="print"/>
          <a:stretch>
            <a:fillRect/>
          </a:stretch>
        </p:blipFill>
        <p:spPr>
          <a:xfrm>
            <a:off x="357158" y="2786058"/>
            <a:ext cx="2905126" cy="3762375"/>
          </a:xfrm>
          <a:prstGeom prst="rect">
            <a:avLst/>
          </a:prstGeom>
        </p:spPr>
      </p:pic>
      <p:sp>
        <p:nvSpPr>
          <p:cNvPr id="7" name="Prostokąt 6"/>
          <p:cNvSpPr/>
          <p:nvPr/>
        </p:nvSpPr>
        <p:spPr>
          <a:xfrm>
            <a:off x="1500166" y="357166"/>
            <a:ext cx="6413422" cy="923330"/>
          </a:xfrm>
          <a:prstGeom prst="rect">
            <a:avLst/>
          </a:prstGeom>
          <a:noFill/>
        </p:spPr>
        <p:txBody>
          <a:bodyPr wrap="none" lIns="91440" tIns="45720" rIns="91440" bIns="45720">
            <a:spAutoFit/>
          </a:bodyPr>
          <a:lstStyle/>
          <a:p>
            <a:pPr algn="ctr"/>
            <a:r>
              <a:rPr lang="pl-PL" sz="5400" b="1"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Cottage</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of Przeciszów</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ppt_x"/>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4" fill="hold"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additive="base">
                                        <p:cTn id="16" dur="2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357158" y="500042"/>
            <a:ext cx="8286808" cy="3416320"/>
          </a:xfrm>
          <a:prstGeom prst="rect">
            <a:avLst/>
          </a:prstGeom>
        </p:spPr>
        <p:txBody>
          <a:bodyPr wrap="square">
            <a:spAutoFit/>
          </a:bodyPr>
          <a:lstStyle/>
          <a:p>
            <a:pPr algn="ctr"/>
            <a:r>
              <a:rPr lang="pl-PL" sz="2700" b="1" dirty="0" smtClean="0">
                <a:solidFill>
                  <a:schemeClr val="bg2">
                    <a:lumMod val="10000"/>
                  </a:schemeClr>
                </a:solidFill>
              </a:rPr>
              <a:t>C</a:t>
            </a:r>
            <a:r>
              <a:rPr lang="en-US" sz="2700" b="1" dirty="0" err="1" smtClean="0">
                <a:solidFill>
                  <a:schemeClr val="bg2">
                    <a:lumMod val="10000"/>
                  </a:schemeClr>
                </a:solidFill>
              </a:rPr>
              <a:t>ottage</a:t>
            </a:r>
            <a:r>
              <a:rPr lang="en-US" sz="2700" b="1" dirty="0" smtClean="0">
                <a:solidFill>
                  <a:schemeClr val="bg2">
                    <a:lumMod val="10000"/>
                  </a:schemeClr>
                </a:solidFill>
              </a:rPr>
              <a:t> of a rich peasant from 1837, built by the </a:t>
            </a:r>
            <a:r>
              <a:rPr lang="en-US" sz="2700" b="1" dirty="0" err="1" smtClean="0">
                <a:solidFill>
                  <a:schemeClr val="bg2">
                    <a:lumMod val="10000"/>
                  </a:schemeClr>
                </a:solidFill>
              </a:rPr>
              <a:t>Kasperek</a:t>
            </a:r>
            <a:r>
              <a:rPr lang="en-US" sz="2700" b="1" dirty="0" smtClean="0">
                <a:solidFill>
                  <a:schemeClr val="bg2">
                    <a:lumMod val="10000"/>
                  </a:schemeClr>
                </a:solidFill>
              </a:rPr>
              <a:t> family. </a:t>
            </a:r>
            <a:endParaRPr lang="pl-PL" sz="2700" b="1" dirty="0" smtClean="0">
              <a:solidFill>
                <a:schemeClr val="bg2">
                  <a:lumMod val="10000"/>
                </a:schemeClr>
              </a:solidFill>
            </a:endParaRPr>
          </a:p>
          <a:p>
            <a:r>
              <a:rPr lang="en-US" sz="2700" b="1" dirty="0" smtClean="0">
                <a:solidFill>
                  <a:schemeClr val="bg2">
                    <a:lumMod val="10000"/>
                  </a:schemeClr>
                </a:solidFill>
              </a:rPr>
              <a:t>The roof is coated with straw. The interior is characteristic of the early 20th century. Like most houses here, this has a basement too. </a:t>
            </a:r>
            <a:endParaRPr lang="pl-PL" sz="2700" b="1" dirty="0" smtClean="0">
              <a:solidFill>
                <a:schemeClr val="bg2">
                  <a:lumMod val="10000"/>
                </a:schemeClr>
              </a:solidFill>
            </a:endParaRPr>
          </a:p>
          <a:p>
            <a:r>
              <a:rPr lang="en-US" sz="2700" b="1" dirty="0" smtClean="0">
                <a:solidFill>
                  <a:schemeClr val="bg2">
                    <a:lumMod val="10000"/>
                  </a:schemeClr>
                </a:solidFill>
              </a:rPr>
              <a:t>In the hallway and the kitchen you can see tools for the processing of flax, spinning thread and weaving canvas workshop. People both lived and worked here. </a:t>
            </a:r>
            <a:endParaRPr lang="pl-PL" sz="2700" b="1" dirty="0">
              <a:solidFill>
                <a:schemeClr val="bg2">
                  <a:lumMod val="10000"/>
                </a:schemeClr>
              </a:solidFill>
            </a:endParaRPr>
          </a:p>
        </p:txBody>
      </p:sp>
      <p:pic>
        <p:nvPicPr>
          <p:cNvPr id="47106" name="Picture 2"/>
          <p:cNvPicPr>
            <a:picLocks noChangeAspect="1" noChangeArrowheads="1"/>
          </p:cNvPicPr>
          <p:nvPr/>
        </p:nvPicPr>
        <p:blipFill>
          <a:blip r:embed="rId2" cstate="print"/>
          <a:srcRect/>
          <a:stretch>
            <a:fillRect/>
          </a:stretch>
        </p:blipFill>
        <p:spPr bwMode="auto">
          <a:xfrm>
            <a:off x="285720" y="4121813"/>
            <a:ext cx="2643206" cy="2593335"/>
          </a:xfrm>
          <a:prstGeom prst="rect">
            <a:avLst/>
          </a:prstGeom>
          <a:noFill/>
          <a:ln w="9525">
            <a:noFill/>
            <a:miter lim="800000"/>
            <a:headEnd/>
            <a:tailEnd/>
          </a:ln>
        </p:spPr>
      </p:pic>
      <p:pic>
        <p:nvPicPr>
          <p:cNvPr id="47107" name="Picture 3"/>
          <p:cNvPicPr>
            <a:picLocks noChangeAspect="1" noChangeArrowheads="1"/>
          </p:cNvPicPr>
          <p:nvPr/>
        </p:nvPicPr>
        <p:blipFill>
          <a:blip r:embed="rId3" cstate="print"/>
          <a:srcRect/>
          <a:stretch>
            <a:fillRect/>
          </a:stretch>
        </p:blipFill>
        <p:spPr bwMode="auto">
          <a:xfrm>
            <a:off x="5547460" y="4143380"/>
            <a:ext cx="3433443" cy="2571768"/>
          </a:xfrm>
          <a:prstGeom prst="rect">
            <a:avLst/>
          </a:prstGeom>
          <a:noFill/>
          <a:ln w="9525">
            <a:noFill/>
            <a:miter lim="800000"/>
            <a:headEnd/>
            <a:tailEnd/>
          </a:ln>
        </p:spPr>
      </p:pic>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642918"/>
            <a:ext cx="8229600" cy="1285884"/>
          </a:xfrm>
        </p:spPr>
        <p:txBody>
          <a:bodyPr>
            <a:normAutofit fontScale="92500"/>
          </a:bodyPr>
          <a:lstStyle/>
          <a:p>
            <a:pPr algn="ctr">
              <a:buNone/>
            </a:pPr>
            <a:r>
              <a:rPr lang="en-US" b="1" dirty="0" smtClean="0">
                <a:solidFill>
                  <a:schemeClr val="bg2">
                    <a:lumMod val="10000"/>
                  </a:schemeClr>
                </a:solidFill>
              </a:rPr>
              <a:t>Inside there is a shoemaker</a:t>
            </a:r>
            <a:r>
              <a:rPr lang="pl-PL" b="1" dirty="0" smtClean="0">
                <a:solidFill>
                  <a:schemeClr val="bg2">
                    <a:lumMod val="10000"/>
                  </a:schemeClr>
                </a:solidFill>
              </a:rPr>
              <a:t>’s</a:t>
            </a:r>
            <a:r>
              <a:rPr lang="en-US" b="1" dirty="0" smtClean="0">
                <a:solidFill>
                  <a:schemeClr val="bg2">
                    <a:lumMod val="10000"/>
                  </a:schemeClr>
                </a:solidFill>
              </a:rPr>
              <a:t> workbench</a:t>
            </a:r>
            <a:r>
              <a:rPr lang="pl-PL" b="1" dirty="0" smtClean="0">
                <a:solidFill>
                  <a:schemeClr val="bg2">
                    <a:lumMod val="10000"/>
                  </a:schemeClr>
                </a:solidFill>
              </a:rPr>
              <a:t>  </a:t>
            </a:r>
            <a:r>
              <a:rPr lang="pl-PL" b="1" dirty="0" err="1" smtClean="0">
                <a:solidFill>
                  <a:schemeClr val="bg2">
                    <a:lumMod val="10000"/>
                  </a:schemeClr>
                </a:solidFill>
              </a:rPr>
              <a:t>with</a:t>
            </a:r>
            <a:r>
              <a:rPr lang="pl-PL" b="1" dirty="0" smtClean="0">
                <a:solidFill>
                  <a:schemeClr val="bg2">
                    <a:lumMod val="10000"/>
                  </a:schemeClr>
                </a:solidFill>
              </a:rPr>
              <a:t> </a:t>
            </a:r>
            <a:r>
              <a:rPr lang="pl-PL" b="1" dirty="0" err="1" smtClean="0">
                <a:solidFill>
                  <a:schemeClr val="bg2">
                    <a:lumMod val="10000"/>
                  </a:schemeClr>
                </a:solidFill>
              </a:rPr>
              <a:t>lasts</a:t>
            </a:r>
            <a:r>
              <a:rPr lang="pl-PL" b="1" dirty="0" smtClean="0">
                <a:solidFill>
                  <a:schemeClr val="bg2">
                    <a:lumMod val="10000"/>
                  </a:schemeClr>
                </a:solidFill>
              </a:rPr>
              <a:t> for </a:t>
            </a:r>
            <a:r>
              <a:rPr lang="pl-PL" b="1" dirty="0" err="1" smtClean="0">
                <a:solidFill>
                  <a:schemeClr val="bg2">
                    <a:lumMod val="10000"/>
                  </a:schemeClr>
                </a:solidFill>
              </a:rPr>
              <a:t>making</a:t>
            </a:r>
            <a:r>
              <a:rPr lang="pl-PL" b="1" dirty="0" smtClean="0">
                <a:solidFill>
                  <a:schemeClr val="bg2">
                    <a:lumMod val="10000"/>
                  </a:schemeClr>
                </a:solidFill>
              </a:rPr>
              <a:t> and </a:t>
            </a:r>
            <a:r>
              <a:rPr lang="pl-PL" b="1" dirty="0" err="1" smtClean="0">
                <a:solidFill>
                  <a:schemeClr val="bg2">
                    <a:lumMod val="10000"/>
                  </a:schemeClr>
                </a:solidFill>
              </a:rPr>
              <a:t>repairing</a:t>
            </a:r>
            <a:r>
              <a:rPr lang="pl-PL" b="1" dirty="0" smtClean="0">
                <a:solidFill>
                  <a:schemeClr val="bg2">
                    <a:lumMod val="10000"/>
                  </a:schemeClr>
                </a:solidFill>
              </a:rPr>
              <a:t> </a:t>
            </a:r>
            <a:r>
              <a:rPr lang="pl-PL" b="1" dirty="0" err="1" smtClean="0">
                <a:solidFill>
                  <a:schemeClr val="bg2">
                    <a:lumMod val="10000"/>
                  </a:schemeClr>
                </a:solidFill>
              </a:rPr>
              <a:t>shoes</a:t>
            </a:r>
            <a:r>
              <a:rPr lang="pl-PL" b="1" dirty="0" smtClean="0">
                <a:solidFill>
                  <a:schemeClr val="bg2">
                    <a:lumMod val="10000"/>
                  </a:schemeClr>
                </a:solidFill>
              </a:rPr>
              <a:t> and a </a:t>
            </a:r>
            <a:r>
              <a:rPr lang="pl-PL" b="1" dirty="0" err="1" smtClean="0">
                <a:solidFill>
                  <a:schemeClr val="bg2">
                    <a:lumMod val="10000"/>
                  </a:schemeClr>
                </a:solidFill>
              </a:rPr>
              <a:t>loom</a:t>
            </a:r>
            <a:r>
              <a:rPr lang="pl-PL" b="1" dirty="0" smtClean="0">
                <a:solidFill>
                  <a:schemeClr val="bg2">
                    <a:lumMod val="10000"/>
                  </a:schemeClr>
                </a:solidFill>
              </a:rPr>
              <a:t>.</a:t>
            </a:r>
            <a:r>
              <a:rPr lang="en-US" b="1" dirty="0" smtClean="0">
                <a:solidFill>
                  <a:schemeClr val="bg2">
                    <a:lumMod val="10000"/>
                  </a:schemeClr>
                </a:solidFill>
              </a:rPr>
              <a:t> </a:t>
            </a:r>
            <a:endParaRPr lang="pl-PL" b="1" dirty="0" smtClean="0">
              <a:solidFill>
                <a:schemeClr val="bg2">
                  <a:lumMod val="10000"/>
                </a:schemeClr>
              </a:solidFill>
            </a:endParaRPr>
          </a:p>
        </p:txBody>
      </p:sp>
      <p:pic>
        <p:nvPicPr>
          <p:cNvPr id="8193" name="Picture 1"/>
          <p:cNvPicPr>
            <a:picLocks noChangeAspect="1" noChangeArrowheads="1"/>
          </p:cNvPicPr>
          <p:nvPr/>
        </p:nvPicPr>
        <p:blipFill>
          <a:blip r:embed="rId2" cstate="print"/>
          <a:srcRect t="20103"/>
          <a:stretch>
            <a:fillRect/>
          </a:stretch>
        </p:blipFill>
        <p:spPr bwMode="auto">
          <a:xfrm>
            <a:off x="3643306" y="3403073"/>
            <a:ext cx="5176219" cy="3097737"/>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428595" y="2143116"/>
            <a:ext cx="2770915" cy="1828804"/>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642910" y="714356"/>
            <a:ext cx="8001056" cy="4139595"/>
          </a:xfrm>
          <a:prstGeom prst="rect">
            <a:avLst/>
          </a:prstGeom>
        </p:spPr>
        <p:txBody>
          <a:bodyPr wrap="square">
            <a:spAutoFit/>
          </a:bodyPr>
          <a:lstStyle/>
          <a:p>
            <a:pPr algn="ctr"/>
            <a:r>
              <a:rPr lang="pl-PL" sz="2700" b="1" dirty="0" smtClean="0">
                <a:solidFill>
                  <a:schemeClr val="bg2">
                    <a:lumMod val="10000"/>
                  </a:schemeClr>
                </a:solidFill>
              </a:rPr>
              <a:t>E</a:t>
            </a:r>
            <a:r>
              <a:rPr lang="en-US" sz="2700" b="1" dirty="0" smtClean="0">
                <a:solidFill>
                  <a:schemeClr val="bg2">
                    <a:lumMod val="10000"/>
                  </a:schemeClr>
                </a:solidFill>
              </a:rPr>
              <a:t>x</a:t>
            </a:r>
            <a:r>
              <a:rPr lang="pl-PL" sz="2700" b="1" dirty="0" err="1" smtClean="0">
                <a:solidFill>
                  <a:schemeClr val="bg2">
                    <a:lumMod val="10000"/>
                  </a:schemeClr>
                </a:solidFill>
              </a:rPr>
              <a:t>hibition</a:t>
            </a:r>
            <a:r>
              <a:rPr lang="en-US" sz="2700" b="1" dirty="0" smtClean="0">
                <a:solidFill>
                  <a:schemeClr val="bg2">
                    <a:lumMod val="10000"/>
                  </a:schemeClr>
                </a:solidFill>
              </a:rPr>
              <a:t> entitled: “In the school of our grandparents from the beginning of the XX century”</a:t>
            </a:r>
            <a:endParaRPr lang="pl-PL" sz="2700" b="1" dirty="0" smtClean="0">
              <a:solidFill>
                <a:schemeClr val="bg2">
                  <a:lumMod val="10000"/>
                </a:schemeClr>
              </a:solidFill>
            </a:endParaRPr>
          </a:p>
          <a:p>
            <a:pPr>
              <a:spcBef>
                <a:spcPts val="1200"/>
              </a:spcBef>
            </a:pPr>
            <a:r>
              <a:rPr lang="en-US" sz="2700" b="1" dirty="0" smtClean="0">
                <a:solidFill>
                  <a:schemeClr val="bg2">
                    <a:lumMod val="10000"/>
                  </a:schemeClr>
                </a:solidFill>
              </a:rPr>
              <a:t>In the hallway to the left there is a classroom. Next to it is the teacher’s room.  </a:t>
            </a:r>
            <a:r>
              <a:rPr lang="en-US" sz="2700" b="1" dirty="0" err="1" smtClean="0">
                <a:solidFill>
                  <a:schemeClr val="bg2">
                    <a:lumMod val="10000"/>
                  </a:schemeClr>
                </a:solidFill>
              </a:rPr>
              <a:t>He/She</a:t>
            </a:r>
            <a:r>
              <a:rPr lang="en-US" sz="2700" b="1" dirty="0" smtClean="0">
                <a:solidFill>
                  <a:schemeClr val="bg2">
                    <a:lumMod val="10000"/>
                  </a:schemeClr>
                </a:solidFill>
              </a:rPr>
              <a:t> lived here together with the family. Old schools were located in peasant cottages. The teacher taught two classes at the same time. When one did </a:t>
            </a:r>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quiet exercise, the other </a:t>
            </a:r>
            <a:endParaRPr lang="pl-PL" sz="2700" b="1" dirty="0" smtClean="0">
              <a:solidFill>
                <a:schemeClr val="bg2">
                  <a:lumMod val="10000"/>
                </a:schemeClr>
              </a:solidFill>
            </a:endParaRPr>
          </a:p>
          <a:p>
            <a:pPr>
              <a:spcBef>
                <a:spcPts val="600"/>
              </a:spcBef>
            </a:pPr>
            <a:r>
              <a:rPr lang="en-US" sz="2700" b="1" dirty="0" smtClean="0">
                <a:solidFill>
                  <a:schemeClr val="bg2">
                    <a:lumMod val="10000"/>
                  </a:schemeClr>
                </a:solidFill>
              </a:rPr>
              <a:t>practiced reading aloud. </a:t>
            </a:r>
            <a:endParaRPr lang="pl-PL" sz="2700" b="1" dirty="0">
              <a:solidFill>
                <a:schemeClr val="bg2">
                  <a:lumMod val="10000"/>
                </a:schemeClr>
              </a:solidFill>
            </a:endParaRPr>
          </a:p>
        </p:txBody>
      </p:sp>
      <p:pic>
        <p:nvPicPr>
          <p:cNvPr id="3" name="Obraz 2" descr="11 Chałupa Z przeciszowa (2).bmp"/>
          <p:cNvPicPr>
            <a:picLocks noChangeAspect="1"/>
          </p:cNvPicPr>
          <p:nvPr/>
        </p:nvPicPr>
        <p:blipFill>
          <a:blip r:embed="rId2" cstate="print"/>
          <a:stretch>
            <a:fillRect/>
          </a:stretch>
        </p:blipFill>
        <p:spPr>
          <a:xfrm>
            <a:off x="4572000" y="3429000"/>
            <a:ext cx="4395783" cy="324905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357158" y="357166"/>
            <a:ext cx="8215370" cy="4247317"/>
          </a:xfrm>
          <a:prstGeom prst="rect">
            <a:avLst/>
          </a:prstGeom>
        </p:spPr>
        <p:txBody>
          <a:bodyPr wrap="square">
            <a:spAutoFit/>
          </a:bodyPr>
          <a:lstStyle/>
          <a:p>
            <a:pPr algn="ctr"/>
            <a:r>
              <a:rPr lang="en-US" sz="2700" b="1" dirty="0" smtClean="0">
                <a:solidFill>
                  <a:schemeClr val="bg2">
                    <a:lumMod val="10000"/>
                  </a:schemeClr>
                </a:solidFill>
              </a:rPr>
              <a:t>There is a wicker workshop and wicker products. The basic material for weaving baskets was wicker growing on the banks of rivers. Thanks to the </a:t>
            </a:r>
            <a:r>
              <a:rPr lang="en-US" sz="2700" b="1" dirty="0" err="1" smtClean="0">
                <a:solidFill>
                  <a:schemeClr val="bg2">
                    <a:lumMod val="10000"/>
                  </a:schemeClr>
                </a:solidFill>
              </a:rPr>
              <a:t>eas</a:t>
            </a:r>
            <a:r>
              <a:rPr lang="pl-PL" sz="2700" b="1" dirty="0" err="1" smtClean="0">
                <a:solidFill>
                  <a:schemeClr val="bg2">
                    <a:lumMod val="10000"/>
                  </a:schemeClr>
                </a:solidFill>
              </a:rPr>
              <a:t>ily</a:t>
            </a:r>
            <a:r>
              <a:rPr lang="pl-PL" sz="2700" b="1" dirty="0" smtClean="0">
                <a:solidFill>
                  <a:schemeClr val="bg2">
                    <a:lumMod val="10000"/>
                  </a:schemeClr>
                </a:solidFill>
              </a:rPr>
              <a:t> </a:t>
            </a:r>
            <a:r>
              <a:rPr lang="pl-PL" sz="2700" b="1" dirty="0" err="1" smtClean="0">
                <a:solidFill>
                  <a:schemeClr val="bg2">
                    <a:lumMod val="10000"/>
                  </a:schemeClr>
                </a:solidFill>
              </a:rPr>
              <a:t>avaialble</a:t>
            </a:r>
            <a:r>
              <a:rPr lang="pl-PL" sz="2700" b="1" dirty="0" smtClean="0">
                <a:solidFill>
                  <a:schemeClr val="bg2">
                    <a:lumMod val="10000"/>
                  </a:schemeClr>
                </a:solidFill>
              </a:rPr>
              <a:t> </a:t>
            </a:r>
            <a:r>
              <a:rPr lang="en-US" sz="2700" b="1" dirty="0" smtClean="0">
                <a:solidFill>
                  <a:schemeClr val="bg2">
                    <a:lumMod val="10000"/>
                  </a:schemeClr>
                </a:solidFill>
              </a:rPr>
              <a:t>material wickerwork became popular home manufacture </a:t>
            </a:r>
            <a:r>
              <a:rPr lang="pl-PL" sz="2700" b="1" dirty="0" smtClean="0">
                <a:solidFill>
                  <a:schemeClr val="bg2">
                    <a:lumMod val="10000"/>
                  </a:schemeClr>
                </a:solidFill>
              </a:rPr>
              <a:t>and </a:t>
            </a:r>
            <a:r>
              <a:rPr lang="en-US" sz="2700" b="1" dirty="0" smtClean="0">
                <a:solidFill>
                  <a:schemeClr val="bg2">
                    <a:lumMod val="10000"/>
                  </a:schemeClr>
                </a:solidFill>
              </a:rPr>
              <a:t>an additional source of income.  </a:t>
            </a:r>
            <a:endParaRPr lang="pl-PL" sz="2700" b="1" dirty="0" smtClean="0">
              <a:solidFill>
                <a:schemeClr val="bg2">
                  <a:lumMod val="10000"/>
                </a:schemeClr>
              </a:solidFill>
            </a:endParaRPr>
          </a:p>
          <a:p>
            <a:pPr algn="ctr">
              <a:buNone/>
            </a:pPr>
            <a:r>
              <a:rPr lang="pl-PL" sz="2700" b="1" dirty="0" err="1" smtClean="0">
                <a:solidFill>
                  <a:schemeClr val="bg2">
                    <a:lumMod val="10000"/>
                  </a:schemeClr>
                </a:solidFill>
              </a:rPr>
              <a:t>Wicker</a:t>
            </a:r>
            <a:r>
              <a:rPr lang="pl-PL" sz="2700" b="1" dirty="0" smtClean="0">
                <a:solidFill>
                  <a:schemeClr val="bg2">
                    <a:lumMod val="10000"/>
                  </a:schemeClr>
                </a:solidFill>
              </a:rPr>
              <a:t> products </a:t>
            </a:r>
            <a:r>
              <a:rPr lang="en-US" sz="2700" b="1" dirty="0" smtClean="0">
                <a:solidFill>
                  <a:schemeClr val="bg2">
                    <a:lumMod val="10000"/>
                  </a:schemeClr>
                </a:solidFill>
              </a:rPr>
              <a:t>were able to satisfy the tastes of the more demanding customers from the city. After World War II craftsmen wove pieces of furniture, chests, baskets, prams, bicycle saddlers, carpet beaters and accessories out of debarked, white wicker. </a:t>
            </a:r>
            <a:endParaRPr lang="pl-PL" sz="2700" b="1" dirty="0">
              <a:solidFill>
                <a:schemeClr val="bg2">
                  <a:lumMod val="10000"/>
                </a:schemeClr>
              </a:solidFill>
            </a:endParaRPr>
          </a:p>
        </p:txBody>
      </p:sp>
      <p:pic>
        <p:nvPicPr>
          <p:cNvPr id="48130" name="Picture 2"/>
          <p:cNvPicPr>
            <a:picLocks noChangeAspect="1" noChangeArrowheads="1"/>
          </p:cNvPicPr>
          <p:nvPr/>
        </p:nvPicPr>
        <p:blipFill>
          <a:blip r:embed="rId2" cstate="print"/>
          <a:srcRect/>
          <a:stretch>
            <a:fillRect/>
          </a:stretch>
        </p:blipFill>
        <p:spPr bwMode="auto">
          <a:xfrm>
            <a:off x="214282" y="4572008"/>
            <a:ext cx="2152650" cy="2124075"/>
          </a:xfrm>
          <a:prstGeom prst="rect">
            <a:avLst/>
          </a:prstGeom>
          <a:noFill/>
          <a:ln w="9525">
            <a:noFill/>
            <a:miter lim="800000"/>
            <a:headEnd/>
            <a:tailEnd/>
          </a:ln>
        </p:spPr>
      </p:pic>
      <p:pic>
        <p:nvPicPr>
          <p:cNvPr id="48131" name="Picture 3"/>
          <p:cNvPicPr>
            <a:picLocks noChangeAspect="1" noChangeArrowheads="1"/>
          </p:cNvPicPr>
          <p:nvPr/>
        </p:nvPicPr>
        <p:blipFill>
          <a:blip r:embed="rId3" cstate="print"/>
          <a:srcRect/>
          <a:stretch>
            <a:fillRect/>
          </a:stretch>
        </p:blipFill>
        <p:spPr bwMode="auto">
          <a:xfrm>
            <a:off x="5773160" y="4500570"/>
            <a:ext cx="3370840" cy="2243141"/>
          </a:xfrm>
          <a:prstGeom prst="rect">
            <a:avLst/>
          </a:prstGeom>
          <a:noFill/>
          <a:ln w="9525">
            <a:noFill/>
            <a:miter lim="800000"/>
            <a:headEnd/>
            <a:tailEnd/>
          </a:ln>
        </p:spPr>
      </p:pic>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714348" y="642918"/>
            <a:ext cx="7143800" cy="3831818"/>
          </a:xfrm>
          <a:prstGeom prst="rect">
            <a:avLst/>
          </a:prstGeom>
        </p:spPr>
        <p:txBody>
          <a:bodyPr wrap="square">
            <a:spAutoFit/>
          </a:bodyPr>
          <a:lstStyle/>
          <a:p>
            <a:r>
              <a:rPr lang="en-US" sz="2700" b="1" dirty="0" smtClean="0">
                <a:solidFill>
                  <a:schemeClr val="bg2">
                    <a:lumMod val="10000"/>
                  </a:schemeClr>
                </a:solidFill>
              </a:rPr>
              <a:t>The museum invites to see people weaving baskets and to buy wicker products during the folk events organized here. A wicker worker’s workshop consists of a slant table, a small stool, and the basic tools such as: a knife, a mallet, a tool to prick and a pair of pruning scissors. A garden or a shed used to be a wicker worker’s place of work. In winter he moved into the kitchen.</a:t>
            </a:r>
            <a:endParaRPr lang="pl-PL" sz="2700" dirty="0"/>
          </a:p>
        </p:txBody>
      </p:sp>
      <p:pic>
        <p:nvPicPr>
          <p:cNvPr id="49154" name="Picture 2"/>
          <p:cNvPicPr>
            <a:picLocks noChangeAspect="1" noChangeArrowheads="1"/>
          </p:cNvPicPr>
          <p:nvPr/>
        </p:nvPicPr>
        <p:blipFill>
          <a:blip r:embed="rId2" cstate="print"/>
          <a:srcRect/>
          <a:stretch>
            <a:fillRect/>
          </a:stretch>
        </p:blipFill>
        <p:spPr bwMode="auto">
          <a:xfrm>
            <a:off x="4964324" y="4071942"/>
            <a:ext cx="3907602" cy="2600331"/>
          </a:xfrm>
          <a:prstGeom prst="rect">
            <a:avLst/>
          </a:prstGeom>
          <a:noFill/>
          <a:ln w="9525">
            <a:noFill/>
            <a:miter lim="800000"/>
            <a:headEnd/>
            <a:tailEnd/>
          </a:ln>
        </p:spPr>
      </p:pic>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15 Chałupa z Płazy (1).bmp"/>
          <p:cNvPicPr>
            <a:picLocks noChangeAspect="1"/>
          </p:cNvPicPr>
          <p:nvPr/>
        </p:nvPicPr>
        <p:blipFill>
          <a:blip r:embed="rId2" cstate="print"/>
          <a:stretch>
            <a:fillRect/>
          </a:stretch>
        </p:blipFill>
        <p:spPr>
          <a:xfrm>
            <a:off x="4429124" y="0"/>
            <a:ext cx="4714876" cy="3473649"/>
          </a:xfrm>
          <a:prstGeom prst="rect">
            <a:avLst/>
          </a:prstGeom>
        </p:spPr>
      </p:pic>
      <p:sp>
        <p:nvSpPr>
          <p:cNvPr id="6" name="Prostokąt 5"/>
          <p:cNvSpPr/>
          <p:nvPr/>
        </p:nvSpPr>
        <p:spPr>
          <a:xfrm>
            <a:off x="142844" y="571480"/>
            <a:ext cx="4396588" cy="1754326"/>
          </a:xfrm>
          <a:prstGeom prst="rect">
            <a:avLst/>
          </a:prstGeom>
          <a:noFill/>
        </p:spPr>
        <p:txBody>
          <a:bodyPr wrap="squar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Cottage </a:t>
            </a: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Płaza</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pic>
        <p:nvPicPr>
          <p:cNvPr id="7170" name="Picture 2" descr="http://eko-polska.pl/uploads/artykuly/izba%20w%20cha%C5%82upie%20z%20Rozkochowa.jpg"/>
          <p:cNvPicPr>
            <a:picLocks noChangeAspect="1" noChangeArrowheads="1"/>
          </p:cNvPicPr>
          <p:nvPr/>
        </p:nvPicPr>
        <p:blipFill>
          <a:blip r:embed="rId3" cstate="print"/>
          <a:srcRect/>
          <a:stretch>
            <a:fillRect/>
          </a:stretch>
        </p:blipFill>
        <p:spPr bwMode="auto">
          <a:xfrm>
            <a:off x="285720" y="3143248"/>
            <a:ext cx="4762500" cy="3562351"/>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642918"/>
            <a:ext cx="8229600" cy="5786478"/>
          </a:xfrm>
        </p:spPr>
        <p:txBody>
          <a:bodyPr>
            <a:normAutofit fontScale="40000" lnSpcReduction="20000"/>
          </a:bodyPr>
          <a:lstStyle/>
          <a:p>
            <a:pPr algn="ctr">
              <a:buNone/>
            </a:pPr>
            <a:r>
              <a:rPr lang="pl-PL" sz="2700" b="1" dirty="0" smtClean="0">
                <a:solidFill>
                  <a:schemeClr val="bg2">
                    <a:lumMod val="10000"/>
                  </a:schemeClr>
                </a:solidFill>
              </a:rPr>
              <a:t>						</a:t>
            </a:r>
            <a:r>
              <a:rPr lang="pl-PL" sz="6800" b="1" dirty="0" smtClean="0">
                <a:solidFill>
                  <a:schemeClr val="bg2">
                    <a:lumMod val="10000"/>
                  </a:schemeClr>
                </a:solidFill>
              </a:rPr>
              <a:t>P</a:t>
            </a:r>
            <a:r>
              <a:rPr lang="en-US" sz="6800" b="1" dirty="0" err="1" smtClean="0">
                <a:solidFill>
                  <a:schemeClr val="bg2">
                    <a:lumMod val="10000"/>
                  </a:schemeClr>
                </a:solidFill>
              </a:rPr>
              <a:t>oor</a:t>
            </a:r>
            <a:r>
              <a:rPr lang="en-US" sz="6800" b="1" dirty="0" smtClean="0">
                <a:solidFill>
                  <a:schemeClr val="bg2">
                    <a:lumMod val="10000"/>
                  </a:schemeClr>
                </a:solidFill>
              </a:rPr>
              <a:t> cottage from the </a:t>
            </a:r>
            <a:r>
              <a:rPr lang="pl-PL" sz="6800" b="1" dirty="0" smtClean="0">
                <a:solidFill>
                  <a:schemeClr val="bg2">
                    <a:lumMod val="10000"/>
                  </a:schemeClr>
                </a:solidFill>
              </a:rPr>
              <a:t>					</a:t>
            </a:r>
            <a:r>
              <a:rPr lang="en-US" sz="6800" b="1" dirty="0" smtClean="0">
                <a:solidFill>
                  <a:schemeClr val="bg2">
                    <a:lumMod val="10000"/>
                  </a:schemeClr>
                </a:solidFill>
              </a:rPr>
              <a:t>end of the 19th century</a:t>
            </a:r>
            <a:endParaRPr lang="pl-PL" sz="6800" b="1" dirty="0" smtClean="0">
              <a:solidFill>
                <a:schemeClr val="bg2">
                  <a:lumMod val="10000"/>
                </a:schemeClr>
              </a:solidFill>
            </a:endParaRPr>
          </a:p>
          <a:p>
            <a:pPr algn="ctr">
              <a:buNone/>
            </a:pPr>
            <a:r>
              <a:rPr lang="pl-PL" sz="6800" b="1" dirty="0" smtClean="0">
                <a:solidFill>
                  <a:schemeClr val="bg2">
                    <a:lumMod val="10000"/>
                  </a:schemeClr>
                </a:solidFill>
              </a:rPr>
              <a:t>						I</a:t>
            </a:r>
            <a:r>
              <a:rPr lang="en-US" sz="6800" b="1" dirty="0" err="1" smtClean="0">
                <a:solidFill>
                  <a:schemeClr val="bg2">
                    <a:lumMod val="10000"/>
                  </a:schemeClr>
                </a:solidFill>
              </a:rPr>
              <a:t>nside</a:t>
            </a:r>
            <a:r>
              <a:rPr lang="en-US" sz="6800" b="1" dirty="0" smtClean="0">
                <a:solidFill>
                  <a:schemeClr val="bg2">
                    <a:lumMod val="10000"/>
                  </a:schemeClr>
                </a:solidFill>
              </a:rPr>
              <a:t> there is a room </a:t>
            </a:r>
            <a:r>
              <a:rPr lang="pl-PL" sz="6800" b="1" dirty="0" smtClean="0">
                <a:solidFill>
                  <a:schemeClr val="bg2">
                    <a:lumMod val="10000"/>
                  </a:schemeClr>
                </a:solidFill>
              </a:rPr>
              <a:t>					</a:t>
            </a:r>
            <a:r>
              <a:rPr lang="en-US" sz="6800" b="1" dirty="0" smtClean="0">
                <a:solidFill>
                  <a:schemeClr val="bg2">
                    <a:lumMod val="10000"/>
                  </a:schemeClr>
                </a:solidFill>
              </a:rPr>
              <a:t>and a small hall with a </a:t>
            </a:r>
            <a:r>
              <a:rPr lang="pl-PL" sz="6800" b="1" dirty="0" smtClean="0">
                <a:solidFill>
                  <a:schemeClr val="bg2">
                    <a:lumMod val="10000"/>
                  </a:schemeClr>
                </a:solidFill>
              </a:rPr>
              <a:t>					</a:t>
            </a:r>
            <a:r>
              <a:rPr lang="en-US" sz="6800" b="1" dirty="0" smtClean="0">
                <a:solidFill>
                  <a:schemeClr val="bg2">
                    <a:lumMod val="10000"/>
                  </a:schemeClr>
                </a:solidFill>
              </a:rPr>
              <a:t>clay trashing floor. </a:t>
            </a:r>
            <a:endParaRPr lang="pl-PL" sz="6800" b="1" dirty="0" smtClean="0">
              <a:solidFill>
                <a:schemeClr val="bg2">
                  <a:lumMod val="10000"/>
                </a:schemeClr>
              </a:solidFill>
            </a:endParaRPr>
          </a:p>
          <a:p>
            <a:pPr>
              <a:spcBef>
                <a:spcPts val="1200"/>
              </a:spcBef>
              <a:buNone/>
            </a:pPr>
            <a:r>
              <a:rPr lang="en-US" sz="6800" b="1" dirty="0" smtClean="0">
                <a:solidFill>
                  <a:schemeClr val="bg2">
                    <a:lumMod val="10000"/>
                  </a:schemeClr>
                </a:solidFill>
              </a:rPr>
              <a:t>The size and furnishings typical of the poor rural people</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who used to hire themselves to work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at rich farmers. In the room there are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very few pieces </a:t>
            </a:r>
            <a:r>
              <a:rPr lang="pl-PL" sz="6800" b="1" dirty="0" smtClean="0">
                <a:solidFill>
                  <a:schemeClr val="bg2">
                    <a:lumMod val="10000"/>
                  </a:schemeClr>
                </a:solidFill>
              </a:rPr>
              <a:t> </a:t>
            </a:r>
            <a:r>
              <a:rPr lang="en-US" sz="6800" b="1" dirty="0" smtClean="0">
                <a:solidFill>
                  <a:schemeClr val="bg2">
                    <a:lumMod val="10000"/>
                  </a:schemeClr>
                </a:solidFill>
              </a:rPr>
              <a:t>of furniture, equipment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and utensils. </a:t>
            </a:r>
            <a:endParaRPr lang="pl-PL" sz="6800" b="1" dirty="0" smtClean="0">
              <a:solidFill>
                <a:schemeClr val="bg2">
                  <a:lumMod val="10000"/>
                </a:schemeClr>
              </a:solidFill>
            </a:endParaRPr>
          </a:p>
          <a:p>
            <a:pPr>
              <a:spcBef>
                <a:spcPts val="0"/>
              </a:spcBef>
              <a:buNone/>
            </a:pPr>
            <a:endParaRPr lang="pl-PL" sz="4900" b="1" dirty="0" smtClean="0">
              <a:solidFill>
                <a:schemeClr val="bg2">
                  <a:lumMod val="10000"/>
                </a:schemeClr>
              </a:solidFill>
            </a:endParaRPr>
          </a:p>
          <a:p>
            <a:pPr>
              <a:spcBef>
                <a:spcPts val="0"/>
              </a:spcBef>
              <a:buNone/>
            </a:pPr>
            <a:r>
              <a:rPr lang="en-US" sz="6800" b="1" dirty="0" smtClean="0">
                <a:solidFill>
                  <a:schemeClr val="bg2">
                    <a:lumMod val="10000"/>
                  </a:schemeClr>
                </a:solidFill>
              </a:rPr>
              <a:t>On the pole wood herbs are hung and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in the chest next to</a:t>
            </a:r>
            <a:r>
              <a:rPr lang="pl-PL" sz="6800" b="1" dirty="0" smtClean="0">
                <a:solidFill>
                  <a:schemeClr val="bg2">
                    <a:lumMod val="10000"/>
                  </a:schemeClr>
                </a:solidFill>
              </a:rPr>
              <a:t> </a:t>
            </a:r>
            <a:r>
              <a:rPr lang="en-US" sz="6800" b="1" dirty="0" smtClean="0">
                <a:solidFill>
                  <a:schemeClr val="bg2">
                    <a:lumMod val="10000"/>
                  </a:schemeClr>
                </a:solidFill>
              </a:rPr>
              <a:t>the bed </a:t>
            </a:r>
            <a:r>
              <a:rPr lang="pl-PL" sz="6800" b="1" dirty="0" smtClean="0">
                <a:solidFill>
                  <a:schemeClr val="bg2">
                    <a:lumMod val="10000"/>
                  </a:schemeClr>
                </a:solidFill>
              </a:rPr>
              <a:t>a</a:t>
            </a:r>
            <a:r>
              <a:rPr lang="en-US" sz="6800" b="1" dirty="0" err="1" smtClean="0">
                <a:solidFill>
                  <a:schemeClr val="bg2">
                    <a:lumMod val="10000"/>
                  </a:schemeClr>
                </a:solidFill>
              </a:rPr>
              <a:t>ccessories</a:t>
            </a:r>
            <a:r>
              <a:rPr lang="en-US" sz="6800" b="1" dirty="0" smtClean="0">
                <a:solidFill>
                  <a:schemeClr val="bg2">
                    <a:lumMod val="10000"/>
                  </a:schemeClr>
                </a:solidFill>
              </a:rPr>
              <a:t>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of a village herbalist can be found: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clay suction cups to cup the ill </a:t>
            </a:r>
            <a:endParaRPr lang="pl-PL" sz="6800" b="1" dirty="0" smtClean="0">
              <a:solidFill>
                <a:schemeClr val="bg2">
                  <a:lumMod val="10000"/>
                </a:schemeClr>
              </a:solidFill>
            </a:endParaRPr>
          </a:p>
          <a:p>
            <a:pPr>
              <a:spcBef>
                <a:spcPts val="0"/>
              </a:spcBef>
              <a:buNone/>
            </a:pPr>
            <a:r>
              <a:rPr lang="en-US" sz="6800" b="1" dirty="0" smtClean="0">
                <a:solidFill>
                  <a:schemeClr val="bg2">
                    <a:lumMod val="10000"/>
                  </a:schemeClr>
                </a:solidFill>
              </a:rPr>
              <a:t>and some dressing materials. </a:t>
            </a:r>
            <a:endParaRPr lang="pl-PL" sz="6800" b="1" dirty="0" smtClean="0">
              <a:solidFill>
                <a:schemeClr val="bg2">
                  <a:lumMod val="10000"/>
                </a:schemeClr>
              </a:solidFill>
            </a:endParaRPr>
          </a:p>
          <a:p>
            <a:endParaRPr lang="pl-PL" sz="3900" dirty="0"/>
          </a:p>
        </p:txBody>
      </p:sp>
      <p:pic>
        <p:nvPicPr>
          <p:cNvPr id="4" name="Obraz 3" descr="15 Chałupa z Płazy (2).bmp"/>
          <p:cNvPicPr>
            <a:picLocks noChangeAspect="1"/>
          </p:cNvPicPr>
          <p:nvPr/>
        </p:nvPicPr>
        <p:blipFill>
          <a:blip r:embed="rId2" cstate="print"/>
          <a:stretch>
            <a:fillRect/>
          </a:stretch>
        </p:blipFill>
        <p:spPr>
          <a:xfrm>
            <a:off x="6429388" y="3429000"/>
            <a:ext cx="2590432" cy="3280230"/>
          </a:xfrm>
          <a:prstGeom prst="rect">
            <a:avLst/>
          </a:prstGeom>
        </p:spPr>
      </p:pic>
      <p:pic>
        <p:nvPicPr>
          <p:cNvPr id="6146" name="Picture 2" descr="http://dompodsosnami.files.wordpress.com/2010/04/25.jpg?w=500"/>
          <p:cNvPicPr>
            <a:picLocks noChangeAspect="1" noChangeArrowheads="1"/>
          </p:cNvPicPr>
          <p:nvPr/>
        </p:nvPicPr>
        <p:blipFill>
          <a:blip r:embed="rId3" cstate="print"/>
          <a:srcRect/>
          <a:stretch>
            <a:fillRect/>
          </a:stretch>
        </p:blipFill>
        <p:spPr bwMode="auto">
          <a:xfrm>
            <a:off x="142844" y="142853"/>
            <a:ext cx="4762500" cy="2214578"/>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2000"/>
                                        <p:tgtEl>
                                          <p:spTgt spid="3">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2000"/>
                                        <p:tgtEl>
                                          <p:spTgt spid="3">
                                            <p:txEl>
                                              <p:pRg st="3" end="3"/>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2000"/>
                                        <p:tgtEl>
                                          <p:spTgt spid="3">
                                            <p:txEl>
                                              <p:pRg st="4" end="4"/>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2000"/>
                                        <p:tgtEl>
                                          <p:spTgt spid="3">
                                            <p:txEl>
                                              <p:pRg st="5" end="5"/>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9" dur="2000"/>
                                        <p:tgtEl>
                                          <p:spTgt spid="3">
                                            <p:txEl>
                                              <p:pRg st="6" end="6"/>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p:cTn id="42"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4" dur="2000"/>
                                        <p:tgtEl>
                                          <p:spTgt spid="3">
                                            <p:txEl>
                                              <p:pRg st="8" end="8"/>
                                            </p:txEl>
                                          </p:spTgt>
                                        </p:tgtEl>
                                      </p:cBhvr>
                                    </p:animEffect>
                                  </p:childTnLst>
                                </p:cTn>
                              </p:par>
                              <p:par>
                                <p:cTn id="45" presetID="53" presetClass="entr" presetSubtype="0" fill="hold"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p:cTn id="47"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8" dur="2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49" dur="2000"/>
                                        <p:tgtEl>
                                          <p:spTgt spid="3">
                                            <p:txEl>
                                              <p:pRg st="9" end="9"/>
                                            </p:txEl>
                                          </p:spTgt>
                                        </p:tgtEl>
                                      </p:cBhvr>
                                    </p:animEffect>
                                  </p:childTnLst>
                                </p:cTn>
                              </p:par>
                              <p:par>
                                <p:cTn id="50" presetID="53" presetClass="entr" presetSubtype="0" fill="hold" nodeType="with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 calcmode="lin" valueType="num">
                                      <p:cBhvr>
                                        <p:cTn id="52"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3" dur="2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4" dur="2000"/>
                                        <p:tgtEl>
                                          <p:spTgt spid="3">
                                            <p:txEl>
                                              <p:pRg st="10" end="10"/>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p:cTn id="57" dur="2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58" dur="20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59" dur="2000"/>
                                        <p:tgtEl>
                                          <p:spTgt spid="3">
                                            <p:txEl>
                                              <p:pRg st="11" end="11"/>
                                            </p:txEl>
                                          </p:spTgt>
                                        </p:tgtEl>
                                      </p:cBhvr>
                                    </p:animEffect>
                                  </p:childTnLst>
                                </p:cTn>
                              </p:par>
                              <p:par>
                                <p:cTn id="60" presetID="53" presetClass="entr" presetSubtype="0" fill="hold" nodeType="with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 calcmode="lin" valueType="num">
                                      <p:cBhvr>
                                        <p:cTn id="62" dur="20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63" dur="20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64" dur="2000"/>
                                        <p:tgtEl>
                                          <p:spTgt spid="3">
                                            <p:txEl>
                                              <p:pRg st="12" end="12"/>
                                            </p:txEl>
                                          </p:spTgt>
                                        </p:tgtEl>
                                      </p:cBhvr>
                                    </p:animEffect>
                                  </p:childTnLst>
                                </p:cTn>
                              </p:par>
                            </p:childTnLst>
                          </p:cTn>
                        </p:par>
                        <p:par>
                          <p:cTn id="65" fill="hold">
                            <p:stCondLst>
                              <p:cond delay="2000"/>
                            </p:stCondLst>
                            <p:childTnLst>
                              <p:par>
                                <p:cTn id="66" presetID="2" presetClass="entr" presetSubtype="4"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2000" fill="hold"/>
                                        <p:tgtEl>
                                          <p:spTgt spid="4"/>
                                        </p:tgtEl>
                                        <p:attrNameLst>
                                          <p:attrName>ppt_x</p:attrName>
                                        </p:attrNameLst>
                                      </p:cBhvr>
                                      <p:tavLst>
                                        <p:tav tm="0">
                                          <p:val>
                                            <p:strVal val="#ppt_x"/>
                                          </p:val>
                                        </p:tav>
                                        <p:tav tm="100000">
                                          <p:val>
                                            <p:strVal val="#ppt_x"/>
                                          </p:val>
                                        </p:tav>
                                      </p:tavLst>
                                    </p:anim>
                                    <p:anim calcmode="lin" valueType="num">
                                      <p:cBhvr additive="base">
                                        <p:cTn id="69"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21 Kościół z Ryczowa.jpg"/>
          <p:cNvPicPr>
            <a:picLocks noGrp="1" noChangeAspect="1"/>
          </p:cNvPicPr>
          <p:nvPr>
            <p:ph idx="1"/>
          </p:nvPr>
        </p:nvPicPr>
        <p:blipFill>
          <a:blip r:embed="rId2" cstate="print"/>
          <a:stretch>
            <a:fillRect/>
          </a:stretch>
        </p:blipFill>
        <p:spPr>
          <a:xfrm>
            <a:off x="714348" y="571480"/>
            <a:ext cx="6265654" cy="4706141"/>
          </a:xfrm>
        </p:spPr>
      </p:pic>
      <p:sp>
        <p:nvSpPr>
          <p:cNvPr id="5" name="Prostokąt 4"/>
          <p:cNvSpPr/>
          <p:nvPr/>
        </p:nvSpPr>
        <p:spPr>
          <a:xfrm>
            <a:off x="3357554" y="5103674"/>
            <a:ext cx="5242974" cy="1754326"/>
          </a:xfrm>
          <a:prstGeom prst="rect">
            <a:avLst/>
          </a:prstGeom>
          <a:noFill/>
        </p:spPr>
        <p:txBody>
          <a:bodyPr wrap="squar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Church </a:t>
            </a:r>
            <a:r>
              <a:rPr lang="pl-PL" sz="5400" b="1"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Ryczów</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214290"/>
            <a:ext cx="8229600" cy="6357982"/>
          </a:xfrm>
        </p:spPr>
        <p:txBody>
          <a:bodyPr>
            <a:normAutofit/>
          </a:bodyPr>
          <a:lstStyle/>
          <a:p>
            <a:pPr>
              <a:spcBef>
                <a:spcPts val="0"/>
              </a:spcBef>
              <a:buNone/>
            </a:pPr>
            <a:r>
              <a:rPr lang="pl-PL" sz="2700" b="1" dirty="0" smtClean="0">
                <a:solidFill>
                  <a:schemeClr val="bg2">
                    <a:lumMod val="10000"/>
                  </a:schemeClr>
                </a:solidFill>
              </a:rPr>
              <a:t>				</a:t>
            </a:r>
            <a:r>
              <a:rPr lang="en-US" sz="2700" b="1" dirty="0" smtClean="0">
                <a:solidFill>
                  <a:schemeClr val="bg2">
                    <a:lumMod val="10000"/>
                  </a:schemeClr>
                </a:solidFill>
              </a:rPr>
              <a:t>The church from the early 17th </a:t>
            </a:r>
            <a:r>
              <a:rPr lang="pl-PL" sz="2700" b="1" dirty="0" err="1" smtClean="0">
                <a:solidFill>
                  <a:schemeClr val="bg2">
                    <a:lumMod val="10000"/>
                  </a:schemeClr>
                </a:solidFill>
              </a:rPr>
              <a:t>cccent</a:t>
            </a:r>
            <a:r>
              <a:rPr lang="pl-PL" sz="2700" b="1" dirty="0" smtClean="0">
                <a:solidFill>
                  <a:schemeClr val="bg2">
                    <a:lumMod val="10000"/>
                  </a:schemeClr>
                </a:solidFill>
              </a:rPr>
              <a:t>.</a:t>
            </a:r>
            <a:r>
              <a:rPr lang="en-US" sz="2700" b="1" dirty="0" smtClean="0">
                <a:solidFill>
                  <a:schemeClr val="bg2">
                    <a:lumMod val="10000"/>
                  </a:schemeClr>
                </a:solidFill>
              </a:rPr>
              <a:t>century. </a:t>
            </a:r>
            <a:endParaRPr lang="pl-PL" sz="2700" b="1" dirty="0" smtClean="0">
              <a:solidFill>
                <a:schemeClr val="bg2">
                  <a:lumMod val="10000"/>
                </a:schemeClr>
              </a:solidFill>
            </a:endParaRPr>
          </a:p>
          <a:p>
            <a:pPr>
              <a:spcBef>
                <a:spcPts val="0"/>
              </a:spcBef>
              <a:buNone/>
            </a:pPr>
            <a:r>
              <a:rPr lang="pl-PL" sz="2700" b="1" dirty="0" smtClean="0">
                <a:solidFill>
                  <a:schemeClr val="bg2">
                    <a:lumMod val="10000"/>
                  </a:schemeClr>
                </a:solidFill>
              </a:rPr>
              <a:t>				</a:t>
            </a:r>
            <a:r>
              <a:rPr lang="en-US" sz="2700" b="1" dirty="0" smtClean="0">
                <a:solidFill>
                  <a:schemeClr val="bg2">
                    <a:lumMod val="10000"/>
                  </a:schemeClr>
                </a:solidFill>
              </a:rPr>
              <a:t>The architecture and style were </a:t>
            </a:r>
            <a:r>
              <a:rPr lang="pl-PL" sz="2700" b="1" dirty="0" smtClean="0">
                <a:solidFill>
                  <a:schemeClr val="bg2">
                    <a:lumMod val="10000"/>
                  </a:schemeClr>
                </a:solidFill>
              </a:rPr>
              <a:t>				</a:t>
            </a:r>
            <a:r>
              <a:rPr lang="en-US" sz="2700" b="1" dirty="0" smtClean="0">
                <a:solidFill>
                  <a:schemeClr val="bg2">
                    <a:lumMod val="10000"/>
                  </a:schemeClr>
                </a:solidFill>
              </a:rPr>
              <a:t>shaped over a few</a:t>
            </a:r>
            <a:r>
              <a:rPr lang="pl-PL" sz="2700" b="1" dirty="0" smtClean="0">
                <a:solidFill>
                  <a:schemeClr val="bg2">
                    <a:lumMod val="10000"/>
                  </a:schemeClr>
                </a:solidFill>
              </a:rPr>
              <a:t> </a:t>
            </a:r>
            <a:r>
              <a:rPr lang="en-US" sz="2700" b="1" dirty="0" smtClean="0">
                <a:solidFill>
                  <a:schemeClr val="bg2">
                    <a:lumMod val="10000"/>
                  </a:schemeClr>
                </a:solidFill>
              </a:rPr>
              <a:t>centuries. The left</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side altar is the oldest element. </a:t>
            </a:r>
            <a:r>
              <a:rPr lang="pl-PL" sz="2700" b="1" dirty="0" err="1" smtClean="0">
                <a:solidFill>
                  <a:schemeClr val="bg2">
                    <a:lumMod val="10000"/>
                  </a:schemeClr>
                </a:solidFill>
              </a:rPr>
              <a:t>The</a:t>
            </a:r>
            <a:r>
              <a:rPr lang="pl-PL" sz="2700" b="1" dirty="0" smtClean="0">
                <a:solidFill>
                  <a:schemeClr val="bg2">
                    <a:lumMod val="10000"/>
                  </a:schemeClr>
                </a:solidFill>
              </a:rPr>
              <a:t> </a:t>
            </a:r>
            <a:r>
              <a:rPr lang="en-US" sz="2700" b="1" dirty="0" smtClean="0">
                <a:solidFill>
                  <a:schemeClr val="bg2">
                    <a:lumMod val="10000"/>
                  </a:schemeClr>
                </a:solidFill>
              </a:rPr>
              <a:t>main decorative</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motives are flowers on plant twigs with</a:t>
            </a:r>
            <a:r>
              <a:rPr lang="pl-PL" sz="2700" b="1" dirty="0" smtClean="0">
                <a:solidFill>
                  <a:schemeClr val="bg2">
                    <a:lumMod val="10000"/>
                  </a:schemeClr>
                </a:solidFill>
              </a:rPr>
              <a:t> </a:t>
            </a:r>
            <a:r>
              <a:rPr lang="en-US" sz="2700" b="1" dirty="0" smtClean="0">
                <a:solidFill>
                  <a:schemeClr val="bg2">
                    <a:lumMod val="10000"/>
                  </a:schemeClr>
                </a:solidFill>
              </a:rPr>
              <a:t>paintings of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busts of the 12 apostles. There are images</a:t>
            </a:r>
            <a:r>
              <a:rPr lang="pl-PL" sz="2700" b="1" dirty="0" smtClean="0">
                <a:solidFill>
                  <a:schemeClr val="bg2">
                    <a:lumMod val="10000"/>
                  </a:schemeClr>
                </a:solidFill>
              </a:rPr>
              <a:t> </a:t>
            </a:r>
            <a:r>
              <a:rPr lang="en-US" sz="2700" b="1" dirty="0" smtClean="0">
                <a:solidFill>
                  <a:schemeClr val="bg2">
                    <a:lumMod val="10000"/>
                  </a:schemeClr>
                </a:solidFill>
              </a:rPr>
              <a:t>of 4 bishops</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on the wall next to the windows. On the</a:t>
            </a:r>
            <a:r>
              <a:rPr lang="pl-PL" sz="2700" b="1" dirty="0" smtClean="0">
                <a:solidFill>
                  <a:schemeClr val="bg2">
                    <a:lumMod val="10000"/>
                  </a:schemeClr>
                </a:solidFill>
              </a:rPr>
              <a:t> </a:t>
            </a:r>
            <a:r>
              <a:rPr lang="en-US" sz="2700" b="1" dirty="0" smtClean="0">
                <a:solidFill>
                  <a:schemeClr val="bg2">
                    <a:lumMod val="10000"/>
                  </a:schemeClr>
                </a:solidFill>
              </a:rPr>
              <a:t>choir there is</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the organ from the 19th century. The </a:t>
            </a:r>
            <a:r>
              <a:rPr lang="en-US" sz="2700" b="1" dirty="0" err="1" smtClean="0">
                <a:solidFill>
                  <a:schemeClr val="bg2">
                    <a:lumMod val="10000"/>
                  </a:schemeClr>
                </a:solidFill>
              </a:rPr>
              <a:t>basreliefs</a:t>
            </a:r>
            <a:r>
              <a:rPr lang="en-US" sz="2700" b="1" dirty="0" smtClean="0">
                <a:solidFill>
                  <a:schemeClr val="bg2">
                    <a:lumMod val="10000"/>
                  </a:schemeClr>
                </a:solidFill>
              </a:rPr>
              <a:t>  made of</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wood are contemporary and represent</a:t>
            </a:r>
            <a:r>
              <a:rPr lang="pl-PL" sz="2700" b="1" dirty="0" smtClean="0">
                <a:solidFill>
                  <a:schemeClr val="bg2">
                    <a:lumMod val="10000"/>
                  </a:schemeClr>
                </a:solidFill>
              </a:rPr>
              <a:t> </a:t>
            </a:r>
            <a:r>
              <a:rPr lang="en-US" sz="2700" b="1" dirty="0" smtClean="0">
                <a:solidFill>
                  <a:schemeClr val="bg2">
                    <a:lumMod val="10000"/>
                  </a:schemeClr>
                </a:solidFill>
              </a:rPr>
              <a:t>the way of the</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cross of Jesus. Sunday services are still</a:t>
            </a:r>
            <a:r>
              <a:rPr lang="pl-PL" sz="2700" b="1" dirty="0" smtClean="0">
                <a:solidFill>
                  <a:schemeClr val="bg2">
                    <a:lumMod val="10000"/>
                  </a:schemeClr>
                </a:solidFill>
              </a:rPr>
              <a:t> </a:t>
            </a:r>
            <a:r>
              <a:rPr lang="en-US" sz="2700" b="1" dirty="0" smtClean="0">
                <a:solidFill>
                  <a:schemeClr val="bg2">
                    <a:lumMod val="10000"/>
                  </a:schemeClr>
                </a:solidFill>
              </a:rPr>
              <a:t>held here. </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For 20 years the annual concert of the</a:t>
            </a:r>
            <a:r>
              <a:rPr lang="pl-PL" sz="2700" b="1" dirty="0" smtClean="0">
                <a:solidFill>
                  <a:schemeClr val="bg2">
                    <a:lumMod val="10000"/>
                  </a:schemeClr>
                </a:solidFill>
              </a:rPr>
              <a:t> </a:t>
            </a:r>
            <a:r>
              <a:rPr lang="en-US" sz="2700" b="1" dirty="0" smtClean="0">
                <a:solidFill>
                  <a:schemeClr val="bg2">
                    <a:lumMod val="10000"/>
                  </a:schemeClr>
                </a:solidFill>
              </a:rPr>
              <a:t>Festival Chamber</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Organ Music has been organized here.</a:t>
            </a:r>
            <a:endParaRPr lang="pl-PL" sz="2700" b="1" dirty="0" smtClean="0">
              <a:solidFill>
                <a:schemeClr val="bg2">
                  <a:lumMod val="10000"/>
                </a:schemeClr>
              </a:solidFill>
            </a:endParaRPr>
          </a:p>
          <a:p>
            <a:pPr>
              <a:spcBef>
                <a:spcPts val="0"/>
              </a:spcBef>
              <a:buNone/>
            </a:pPr>
            <a:r>
              <a:rPr lang="en-US" sz="2700" b="1" dirty="0" smtClean="0">
                <a:solidFill>
                  <a:schemeClr val="bg2">
                    <a:lumMod val="10000"/>
                  </a:schemeClr>
                </a:solidFill>
              </a:rPr>
              <a:t>Next to the building there is an alarm </a:t>
            </a:r>
            <a:r>
              <a:rPr lang="en-US" sz="2700" b="1" dirty="0" err="1" smtClean="0">
                <a:solidFill>
                  <a:schemeClr val="bg2">
                    <a:lumMod val="10000"/>
                  </a:schemeClr>
                </a:solidFill>
              </a:rPr>
              <a:t>bel</a:t>
            </a:r>
            <a:r>
              <a:rPr lang="pl-PL" sz="2700" b="1" dirty="0" smtClean="0">
                <a:solidFill>
                  <a:schemeClr val="bg2">
                    <a:lumMod val="10000"/>
                  </a:schemeClr>
                </a:solidFill>
              </a:rPr>
              <a:t>l </a:t>
            </a:r>
            <a:r>
              <a:rPr lang="pl-PL" sz="2700" b="1" dirty="0" err="1" smtClean="0">
                <a:solidFill>
                  <a:schemeClr val="bg2">
                    <a:lumMod val="10000"/>
                  </a:schemeClr>
                </a:solidFill>
              </a:rPr>
              <a:t>tower</a:t>
            </a:r>
            <a:r>
              <a:rPr lang="en-US" sz="2700" b="1" dirty="0" smtClean="0">
                <a:solidFill>
                  <a:schemeClr val="bg2">
                    <a:lumMod val="10000"/>
                  </a:schemeClr>
                </a:solidFill>
              </a:rPr>
              <a:t> (from</a:t>
            </a:r>
            <a:r>
              <a:rPr lang="pl-PL" sz="2700" b="1" dirty="0" smtClean="0">
                <a:solidFill>
                  <a:schemeClr val="bg2">
                    <a:lumMod val="10000"/>
                  </a:schemeClr>
                </a:solidFill>
              </a:rPr>
              <a:t> </a:t>
            </a:r>
            <a:r>
              <a:rPr lang="en-US" sz="2700" b="1" dirty="0" err="1" smtClean="0">
                <a:solidFill>
                  <a:schemeClr val="bg2">
                    <a:lumMod val="10000"/>
                  </a:schemeClr>
                </a:solidFill>
              </a:rPr>
              <a:t>Nowa</a:t>
            </a:r>
            <a:r>
              <a:rPr lang="pl-PL" sz="2700" b="1" dirty="0" smtClean="0">
                <a:solidFill>
                  <a:schemeClr val="bg2">
                    <a:lumMod val="10000"/>
                  </a:schemeClr>
                </a:solidFill>
              </a:rPr>
              <a:t> </a:t>
            </a:r>
            <a:r>
              <a:rPr lang="en-US" sz="2700" b="1" dirty="0" err="1" smtClean="0">
                <a:solidFill>
                  <a:schemeClr val="bg2">
                    <a:lumMod val="10000"/>
                  </a:schemeClr>
                </a:solidFill>
              </a:rPr>
              <a:t>Góra</a:t>
            </a:r>
            <a:r>
              <a:rPr lang="en-US" sz="2700" b="1" dirty="0" smtClean="0">
                <a:solidFill>
                  <a:schemeClr val="bg2">
                    <a:lumMod val="10000"/>
                  </a:schemeClr>
                </a:solidFill>
              </a:rPr>
              <a:t>) from the 20th century.</a:t>
            </a:r>
            <a:endParaRPr lang="pl-PL" sz="2700" b="1" dirty="0" smtClean="0">
              <a:solidFill>
                <a:schemeClr val="bg2">
                  <a:lumMod val="10000"/>
                </a:schemeClr>
              </a:solidFill>
            </a:endParaRPr>
          </a:p>
          <a:p>
            <a:endParaRPr lang="pl-PL" dirty="0"/>
          </a:p>
        </p:txBody>
      </p:sp>
      <p:pic>
        <p:nvPicPr>
          <p:cNvPr id="4098" name="Picture 2" descr="https://encrypted-tbn0.gstatic.com/images?q=tbn:ANd9GcRJk35zfK4ENspuKNWG-fKcWvT95CnXyWABHF27KOBiZWLu321q"/>
          <p:cNvPicPr>
            <a:picLocks noChangeAspect="1" noChangeArrowheads="1"/>
          </p:cNvPicPr>
          <p:nvPr/>
        </p:nvPicPr>
        <p:blipFill>
          <a:blip r:embed="rId2" cstate="print"/>
          <a:srcRect/>
          <a:stretch>
            <a:fillRect/>
          </a:stretch>
        </p:blipFill>
        <p:spPr bwMode="auto">
          <a:xfrm>
            <a:off x="642910" y="214290"/>
            <a:ext cx="2571750" cy="1781176"/>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2000"/>
                                        <p:tgtEl>
                                          <p:spTgt spid="3">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2000"/>
                                        <p:tgtEl>
                                          <p:spTgt spid="3">
                                            <p:txEl>
                                              <p:pRg st="3" end="3"/>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2000"/>
                                        <p:tgtEl>
                                          <p:spTgt spid="3">
                                            <p:txEl>
                                              <p:pRg st="4" end="4"/>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2000"/>
                                        <p:tgtEl>
                                          <p:spTgt spid="3">
                                            <p:txEl>
                                              <p:pRg st="5" end="5"/>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9" dur="2000"/>
                                        <p:tgtEl>
                                          <p:spTgt spid="3">
                                            <p:txEl>
                                              <p:pRg st="6" end="6"/>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4" dur="2000"/>
                                        <p:tgtEl>
                                          <p:spTgt spid="3">
                                            <p:txEl>
                                              <p:pRg st="7" end="7"/>
                                            </p:txEl>
                                          </p:spTgt>
                                        </p:tgtEl>
                                      </p:cBhvr>
                                    </p:animEffect>
                                  </p:childTnLst>
                                </p:cTn>
                              </p:par>
                              <p:par>
                                <p:cTn id="45" presetID="53"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8"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9" dur="2000"/>
                                        <p:tgtEl>
                                          <p:spTgt spid="3">
                                            <p:txEl>
                                              <p:pRg st="8" end="8"/>
                                            </p:txEl>
                                          </p:spTgt>
                                        </p:tgtEl>
                                      </p:cBhvr>
                                    </p:animEffect>
                                  </p:childTnLst>
                                </p:cTn>
                              </p:par>
                              <p:par>
                                <p:cTn id="50" presetID="53"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p:cTn id="52"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3" dur="2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4" dur="2000"/>
                                        <p:tgtEl>
                                          <p:spTgt spid="3">
                                            <p:txEl>
                                              <p:pRg st="9" end="9"/>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p:cTn id="57"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8" dur="2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9" dur="2000"/>
                                        <p:tgtEl>
                                          <p:spTgt spid="3">
                                            <p:txEl>
                                              <p:pRg st="10" end="10"/>
                                            </p:txEl>
                                          </p:spTgt>
                                        </p:tgtEl>
                                      </p:cBhvr>
                                    </p:animEffect>
                                  </p:childTnLst>
                                </p:cTn>
                              </p:par>
                              <p:par>
                                <p:cTn id="60" presetID="53" presetClass="entr" presetSubtype="0" fill="hold"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 calcmode="lin" valueType="num">
                                      <p:cBhvr>
                                        <p:cTn id="62" dur="2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63" dur="20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64"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plan.jpg"/>
          <p:cNvPicPr>
            <a:picLocks noChangeAspect="1"/>
          </p:cNvPicPr>
          <p:nvPr/>
        </p:nvPicPr>
        <p:blipFill>
          <a:blip r:embed="rId2" cstate="print"/>
          <a:stretch>
            <a:fillRect/>
          </a:stretch>
        </p:blipFill>
        <p:spPr>
          <a:xfrm>
            <a:off x="2500298" y="214290"/>
            <a:ext cx="3964364" cy="6451807"/>
          </a:xfrm>
          <a:prstGeom prst="rect">
            <a:avLst/>
          </a:prstGeom>
        </p:spPr>
      </p:pic>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23 Dwór z Drogini (1).jpg"/>
          <p:cNvPicPr>
            <a:picLocks noChangeAspect="1"/>
          </p:cNvPicPr>
          <p:nvPr/>
        </p:nvPicPr>
        <p:blipFill>
          <a:blip r:embed="rId2" cstate="print"/>
          <a:stretch>
            <a:fillRect/>
          </a:stretch>
        </p:blipFill>
        <p:spPr>
          <a:xfrm>
            <a:off x="767559" y="785794"/>
            <a:ext cx="7323547" cy="5500726"/>
          </a:xfrm>
          <a:prstGeom prst="rect">
            <a:avLst/>
          </a:prstGeom>
        </p:spPr>
      </p:pic>
      <p:sp>
        <p:nvSpPr>
          <p:cNvPr id="5" name="Prostokąt 4"/>
          <p:cNvSpPr/>
          <p:nvPr/>
        </p:nvSpPr>
        <p:spPr>
          <a:xfrm>
            <a:off x="1857356" y="1000108"/>
            <a:ext cx="5116658" cy="923330"/>
          </a:xfrm>
          <a:prstGeom prst="rect">
            <a:avLst/>
          </a:prstGeom>
          <a:noFill/>
        </p:spPr>
        <p:txBody>
          <a:bodyPr wrap="non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Court of Droginia</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1571612"/>
            <a:ext cx="8229600" cy="4929222"/>
          </a:xfrm>
        </p:spPr>
        <p:txBody>
          <a:bodyPr>
            <a:normAutofit fontScale="85000" lnSpcReduction="20000"/>
          </a:bodyPr>
          <a:lstStyle/>
          <a:p>
            <a:pPr>
              <a:buNone/>
            </a:pPr>
            <a:r>
              <a:rPr lang="en-US" b="1" dirty="0" smtClean="0">
                <a:solidFill>
                  <a:schemeClr val="bg2">
                    <a:lumMod val="10000"/>
                  </a:schemeClr>
                </a:solidFill>
              </a:rPr>
              <a:t>Magnificent, wooden manor, from outside</a:t>
            </a:r>
            <a:endParaRPr lang="pl-PL" b="1" dirty="0" smtClean="0">
              <a:solidFill>
                <a:schemeClr val="bg2">
                  <a:lumMod val="10000"/>
                </a:schemeClr>
              </a:solidFill>
            </a:endParaRPr>
          </a:p>
          <a:p>
            <a:pPr>
              <a:buNone/>
            </a:pPr>
            <a:r>
              <a:rPr lang="en-US" b="1" dirty="0" smtClean="0">
                <a:solidFill>
                  <a:schemeClr val="bg2">
                    <a:lumMod val="10000"/>
                  </a:schemeClr>
                </a:solidFill>
              </a:rPr>
              <a:t>plastered with clay and whitened. Mansard Polish</a:t>
            </a:r>
            <a:endParaRPr lang="pl-PL" b="1" dirty="0" smtClean="0">
              <a:solidFill>
                <a:schemeClr val="bg2">
                  <a:lumMod val="10000"/>
                </a:schemeClr>
              </a:solidFill>
            </a:endParaRPr>
          </a:p>
          <a:p>
            <a:pPr>
              <a:buNone/>
            </a:pPr>
            <a:r>
              <a:rPr lang="en-US" b="1" dirty="0" smtClean="0">
                <a:solidFill>
                  <a:schemeClr val="bg2">
                    <a:lumMod val="10000"/>
                  </a:schemeClr>
                </a:solidFill>
              </a:rPr>
              <a:t>roof, covered with shingle. The columnar porch </a:t>
            </a:r>
            <a:endParaRPr lang="pl-PL" b="1" dirty="0" smtClean="0">
              <a:solidFill>
                <a:schemeClr val="bg2">
                  <a:lumMod val="10000"/>
                </a:schemeClr>
              </a:solidFill>
            </a:endParaRPr>
          </a:p>
          <a:p>
            <a:pPr>
              <a:buNone/>
            </a:pPr>
            <a:r>
              <a:rPr lang="en-US" b="1" dirty="0" smtClean="0">
                <a:solidFill>
                  <a:schemeClr val="bg2">
                    <a:lumMod val="10000"/>
                  </a:schemeClr>
                </a:solidFill>
              </a:rPr>
              <a:t>adorned with coat of arms. Two-bay interior with </a:t>
            </a:r>
            <a:endParaRPr lang="pl-PL" b="1" dirty="0" smtClean="0">
              <a:solidFill>
                <a:schemeClr val="bg2">
                  <a:lumMod val="10000"/>
                </a:schemeClr>
              </a:solidFill>
            </a:endParaRPr>
          </a:p>
          <a:p>
            <a:pPr>
              <a:buNone/>
            </a:pPr>
            <a:r>
              <a:rPr lang="en-US" b="1" dirty="0" err="1" smtClean="0">
                <a:solidFill>
                  <a:schemeClr val="bg2">
                    <a:lumMod val="10000"/>
                  </a:schemeClr>
                </a:solidFill>
              </a:rPr>
              <a:t>amfilade</a:t>
            </a:r>
            <a:r>
              <a:rPr lang="en-US" b="1" dirty="0" smtClean="0">
                <a:solidFill>
                  <a:schemeClr val="bg2">
                    <a:lumMod val="10000"/>
                  </a:schemeClr>
                </a:solidFill>
              </a:rPr>
              <a:t> (transitive) arrangement of rooms and</a:t>
            </a:r>
            <a:endParaRPr lang="pl-PL" b="1" dirty="0" smtClean="0">
              <a:solidFill>
                <a:schemeClr val="bg2">
                  <a:lumMod val="10000"/>
                </a:schemeClr>
              </a:solidFill>
            </a:endParaRPr>
          </a:p>
          <a:p>
            <a:pPr>
              <a:buNone/>
            </a:pPr>
            <a:r>
              <a:rPr lang="en-US" b="1" dirty="0" smtClean="0">
                <a:solidFill>
                  <a:schemeClr val="bg2">
                    <a:lumMod val="10000"/>
                  </a:schemeClr>
                </a:solidFill>
              </a:rPr>
              <a:t>centrally situated arterial hall. This typical Polish</a:t>
            </a:r>
            <a:endParaRPr lang="pl-PL" b="1" dirty="0" smtClean="0">
              <a:solidFill>
                <a:schemeClr val="bg2">
                  <a:lumMod val="10000"/>
                </a:schemeClr>
              </a:solidFill>
            </a:endParaRPr>
          </a:p>
          <a:p>
            <a:pPr>
              <a:buNone/>
            </a:pPr>
            <a:r>
              <a:rPr lang="en-US" b="1" dirty="0" smtClean="0">
                <a:solidFill>
                  <a:schemeClr val="bg2">
                    <a:lumMod val="10000"/>
                  </a:schemeClr>
                </a:solidFill>
              </a:rPr>
              <a:t>manor was built in 1730 in </a:t>
            </a:r>
            <a:r>
              <a:rPr lang="en-US" b="1" dirty="0" err="1" smtClean="0">
                <a:solidFill>
                  <a:schemeClr val="bg2">
                    <a:lumMod val="10000"/>
                  </a:schemeClr>
                </a:solidFill>
              </a:rPr>
              <a:t>Droginia</a:t>
            </a:r>
            <a:r>
              <a:rPr lang="en-US" b="1" dirty="0" smtClean="0">
                <a:solidFill>
                  <a:schemeClr val="bg2">
                    <a:lumMod val="10000"/>
                  </a:schemeClr>
                </a:solidFill>
              </a:rPr>
              <a:t> by</a:t>
            </a:r>
            <a:r>
              <a:rPr lang="pl-PL" b="1" dirty="0" smtClean="0">
                <a:solidFill>
                  <a:schemeClr val="bg2">
                    <a:lumMod val="10000"/>
                  </a:schemeClr>
                </a:solidFill>
              </a:rPr>
              <a:t> </a:t>
            </a:r>
            <a:r>
              <a:rPr lang="en-US" b="1" dirty="0" smtClean="0">
                <a:solidFill>
                  <a:schemeClr val="bg2">
                    <a:lumMod val="10000"/>
                  </a:schemeClr>
                </a:solidFill>
              </a:rPr>
              <a:t>Adam Jordan,</a:t>
            </a:r>
            <a:endParaRPr lang="pl-PL" b="1" dirty="0" smtClean="0">
              <a:solidFill>
                <a:schemeClr val="bg2">
                  <a:lumMod val="10000"/>
                </a:schemeClr>
              </a:solidFill>
            </a:endParaRPr>
          </a:p>
          <a:p>
            <a:pPr>
              <a:buNone/>
            </a:pPr>
            <a:r>
              <a:rPr lang="en-US" b="1" dirty="0" smtClean="0">
                <a:solidFill>
                  <a:schemeClr val="bg2">
                    <a:lumMod val="10000"/>
                  </a:schemeClr>
                </a:solidFill>
              </a:rPr>
              <a:t>Contemporary owner</a:t>
            </a:r>
            <a:r>
              <a:rPr lang="pl-PL" b="1" dirty="0" smtClean="0">
                <a:solidFill>
                  <a:schemeClr val="bg2">
                    <a:lumMod val="10000"/>
                  </a:schemeClr>
                </a:solidFill>
              </a:rPr>
              <a:t> </a:t>
            </a:r>
            <a:r>
              <a:rPr lang="en-US" b="1" dirty="0" smtClean="0">
                <a:solidFill>
                  <a:schemeClr val="bg2">
                    <a:lumMod val="10000"/>
                  </a:schemeClr>
                </a:solidFill>
              </a:rPr>
              <a:t>of the </a:t>
            </a:r>
            <a:endParaRPr lang="pl-PL" b="1" dirty="0" smtClean="0">
              <a:solidFill>
                <a:schemeClr val="bg2">
                  <a:lumMod val="10000"/>
                </a:schemeClr>
              </a:solidFill>
            </a:endParaRPr>
          </a:p>
          <a:p>
            <a:pPr>
              <a:buNone/>
            </a:pPr>
            <a:r>
              <a:rPr lang="en-US" b="1" dirty="0" smtClean="0">
                <a:solidFill>
                  <a:schemeClr val="bg2">
                    <a:lumMod val="10000"/>
                  </a:schemeClr>
                </a:solidFill>
              </a:rPr>
              <a:t>property</a:t>
            </a:r>
            <a:r>
              <a:rPr lang="pl-PL" b="1" dirty="0" smtClean="0">
                <a:solidFill>
                  <a:schemeClr val="bg2">
                    <a:lumMod val="10000"/>
                  </a:schemeClr>
                </a:solidFill>
              </a:rPr>
              <a:t> </a:t>
            </a:r>
            <a:r>
              <a:rPr lang="en-US" b="1" dirty="0" smtClean="0">
                <a:solidFill>
                  <a:schemeClr val="bg2">
                    <a:lumMod val="10000"/>
                  </a:schemeClr>
                </a:solidFill>
              </a:rPr>
              <a:t>from </a:t>
            </a:r>
            <a:r>
              <a:rPr lang="en-US" b="1" dirty="0" err="1" smtClean="0">
                <a:solidFill>
                  <a:schemeClr val="bg2">
                    <a:lumMod val="10000"/>
                  </a:schemeClr>
                </a:solidFill>
              </a:rPr>
              <a:t>Droginia</a:t>
            </a:r>
            <a:r>
              <a:rPr lang="en-US" b="1" dirty="0" smtClean="0">
                <a:solidFill>
                  <a:schemeClr val="bg2">
                    <a:lumMod val="10000"/>
                  </a:schemeClr>
                </a:solidFill>
              </a:rPr>
              <a:t>. After </a:t>
            </a:r>
            <a:endParaRPr lang="pl-PL" b="1" dirty="0" smtClean="0">
              <a:solidFill>
                <a:schemeClr val="bg2">
                  <a:lumMod val="10000"/>
                </a:schemeClr>
              </a:solidFill>
            </a:endParaRPr>
          </a:p>
          <a:p>
            <a:pPr>
              <a:buNone/>
            </a:pPr>
            <a:r>
              <a:rPr lang="en-US" b="1" dirty="0" smtClean="0">
                <a:solidFill>
                  <a:schemeClr val="bg2">
                    <a:lumMod val="10000"/>
                  </a:schemeClr>
                </a:solidFill>
              </a:rPr>
              <a:t>his death the</a:t>
            </a:r>
            <a:r>
              <a:rPr lang="pl-PL" b="1" dirty="0" smtClean="0">
                <a:solidFill>
                  <a:schemeClr val="bg2">
                    <a:lumMod val="10000"/>
                  </a:schemeClr>
                </a:solidFill>
              </a:rPr>
              <a:t> </a:t>
            </a:r>
            <a:r>
              <a:rPr lang="en-US" b="1" dirty="0" smtClean="0">
                <a:solidFill>
                  <a:schemeClr val="bg2">
                    <a:lumMod val="10000"/>
                  </a:schemeClr>
                </a:solidFill>
              </a:rPr>
              <a:t>estate often </a:t>
            </a:r>
            <a:endParaRPr lang="pl-PL" b="1" dirty="0" smtClean="0">
              <a:solidFill>
                <a:schemeClr val="bg2">
                  <a:lumMod val="10000"/>
                </a:schemeClr>
              </a:solidFill>
            </a:endParaRPr>
          </a:p>
          <a:p>
            <a:pPr>
              <a:buNone/>
            </a:pPr>
            <a:r>
              <a:rPr lang="en-US" b="1" dirty="0" smtClean="0">
                <a:solidFill>
                  <a:schemeClr val="bg2">
                    <a:lumMod val="10000"/>
                  </a:schemeClr>
                </a:solidFill>
              </a:rPr>
              <a:t>changed hands.</a:t>
            </a:r>
            <a:endParaRPr lang="pl-PL" b="1" dirty="0" smtClean="0">
              <a:solidFill>
                <a:schemeClr val="bg2">
                  <a:lumMod val="10000"/>
                </a:schemeClr>
              </a:solidFill>
            </a:endParaRPr>
          </a:p>
        </p:txBody>
      </p:sp>
      <p:pic>
        <p:nvPicPr>
          <p:cNvPr id="2049" name="Picture 1"/>
          <p:cNvPicPr>
            <a:picLocks noChangeAspect="1" noChangeArrowheads="1"/>
          </p:cNvPicPr>
          <p:nvPr/>
        </p:nvPicPr>
        <p:blipFill>
          <a:blip r:embed="rId2" cstate="print"/>
          <a:srcRect t="24001"/>
          <a:stretch>
            <a:fillRect/>
          </a:stretch>
        </p:blipFill>
        <p:spPr bwMode="auto">
          <a:xfrm>
            <a:off x="0" y="0"/>
            <a:ext cx="3415007" cy="1571612"/>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4929191" y="4467068"/>
            <a:ext cx="4024298" cy="2248056"/>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2000"/>
                                        <p:tgtEl>
                                          <p:spTgt spid="3">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2000"/>
                                        <p:tgtEl>
                                          <p:spTgt spid="3">
                                            <p:txEl>
                                              <p:pRg st="3" end="3"/>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2000"/>
                                        <p:tgtEl>
                                          <p:spTgt spid="3">
                                            <p:txEl>
                                              <p:pRg st="4" end="4"/>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2000"/>
                                        <p:tgtEl>
                                          <p:spTgt spid="3">
                                            <p:txEl>
                                              <p:pRg st="5" end="5"/>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9" dur="2000"/>
                                        <p:tgtEl>
                                          <p:spTgt spid="3">
                                            <p:txEl>
                                              <p:pRg st="6" end="6"/>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4" dur="2000"/>
                                        <p:tgtEl>
                                          <p:spTgt spid="3">
                                            <p:txEl>
                                              <p:pRg st="7" end="7"/>
                                            </p:txEl>
                                          </p:spTgt>
                                        </p:tgtEl>
                                      </p:cBhvr>
                                    </p:animEffect>
                                  </p:childTnLst>
                                </p:cTn>
                              </p:par>
                              <p:par>
                                <p:cTn id="45" presetID="53"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8"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9" dur="2000"/>
                                        <p:tgtEl>
                                          <p:spTgt spid="3">
                                            <p:txEl>
                                              <p:pRg st="8" end="8"/>
                                            </p:txEl>
                                          </p:spTgt>
                                        </p:tgtEl>
                                      </p:cBhvr>
                                    </p:animEffect>
                                  </p:childTnLst>
                                </p:cTn>
                              </p:par>
                              <p:par>
                                <p:cTn id="50" presetID="53"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p:cTn id="52"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3" dur="2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4" dur="2000"/>
                                        <p:tgtEl>
                                          <p:spTgt spid="3">
                                            <p:txEl>
                                              <p:pRg st="9" end="9"/>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p:cTn id="57"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8" dur="2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9"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p:cNvSpPr/>
          <p:nvPr/>
        </p:nvSpPr>
        <p:spPr>
          <a:xfrm>
            <a:off x="2500298" y="785794"/>
            <a:ext cx="4606262" cy="923330"/>
          </a:xfrm>
          <a:prstGeom prst="rect">
            <a:avLst/>
          </a:prstGeom>
          <a:noFill/>
        </p:spPr>
        <p:txBody>
          <a:bodyPr wrap="none" lIns="91440" tIns="45720" rIns="91440" bIns="45720">
            <a:spAutoFit/>
          </a:bodyPr>
          <a:lstStyle/>
          <a:p>
            <a:pPr algn="ctr"/>
            <a:r>
              <a:rPr lang="pl-PL" sz="5400" b="1"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Lipowiec </a:t>
            </a:r>
            <a:r>
              <a:rPr lang="pl-PL" sz="5400" b="1"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Castle</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
        <p:nvSpPr>
          <p:cNvPr id="1028" name="AutoShape 4" descr="data:image/jpeg;base64,/9j/4AAQSkZJRgABAQAAAQABAAD/2wCEAAkGBhQSEBUTEhQVFRQWGRcXGRgYGBcaGhgYGRgYFxgYGBgaGyYeGhojGRoYHy8gIycqLSwtFh4xNTAqNSYrLSkBCQoKDgwOGg8PGiwkHyQpKSksLCkpLCwsKSksKSwsLCwpKSksLCwsKSkpLCkpKSwsKSwsKSkpLCwsLCwpKSksLv/AABEIALcBEwMBIgACEQEDEQH/xAAcAAABBQEBAQAAAAAAAAAAAAAEAAIDBQYBBwj/xABBEAACAQIEBAMGBAMHBAEFAAABAhEDIQAEEjEFIkFRE2FxBjKBkaHwFEKxwSNS0RUzYnKC4fEHJEOSohZTc6PC/8QAGQEAAwEBAQAAAAAAAAAAAAAAAAECAwQF/8QAIxEBAQACAwADAAIDAQAAAAAAAAECERIhMQNBURNhIjJxFP/aAAwDAQACEQMRAD8A8447VarnWlWZtfhhVNyw5VVSBtZRYbTBvONBk+D5xagq0EpK1IaQi1Q3QBkUNIJYkMSO8bGMSf8ATvgatSetmKYanVmmrtJAggAiDIuGGrpA8yNgMt4qCi7HxmIGsGErUFXWaoVYVidIRryjVJnS19Zj91nb9MJncxoalWqkZirUFSFIZkpuQURYdQGKltRgnmVbWk772Z4ImXySU61LXqIasztR0/lLK38SGTSFWH6i3YYz2p4utHiFEmkk0QOVRp0mWIW02QnSLmyi+Ccv7O5zPZg1q4oAt7tKoXmLQwpUyC++5N5NjEYmenfOlvn/AGuo0nNPh5NVSNLUdPiCSLCkyyoUc2oF47EAEYdlxnwfFqaMnSRYaqB49WmIBl1Urq2KkkMQBcQJwfTy2bUeCmbyo3Q0qOULaADsQrDRvu2mZvOBsn7O1a7H8Wz1EQBxSIpUabgSVYrT1NUUMCYYgTvvdyX6CHI+11csCC2YQagKwFOgwAMDwGeooqgkAGaa9BDAXLyXtbSfXNDMl7mCKerVtB/ia1/LCkfzdMWNXhpSk9UEpWXUaiDStMhVkQgJI1KFJdSZ3OuNJl4twmjXY66el1VU2lZV2IAtpIMmCIIm/TD45FvENT4/TAmpSzNBZMIKNYqTOlVlVYGT8DPfA9Xj1AVJFSA40trpVFeFKstnVZkFxtcosROEeFIq1KZeqKawCPFYppDBSdDSsQCsheUgXjZZVXqsuqpV8Sk2iOUEMdRV1X3QSqki0g6gJgYfZepn45QZdJq0oYrP8amYXcyVbfSrDUT15d8Fpxc1F/7dNRLBAxlaYEaXWdJLWBJ0qY6kHlIrvzOzhdQkLuSWDIWdIXrI+Ckm18DtXqOU906zIpwzSQrQHZTyr0aJ2iZIBfI9QX+MBCrUDE0xddQCM8czKVJuQDBMli7dRGCMvkNRULqEm7FjphpY3eZknSIkjSLwYJeV4XTFMNAVwOUEBJbVrNSOnMJm4BWwEAYtuFUiygEsTImAVAjYGbysdL7fByaKhqGRdWFtQQcotY2B/lBbzsb7G4JTtaYO03sT8MEViNIVQCT0AGxm9/18ziFzJANphjtZQbD4n6Ke2KlTQmaQlGC7kED42nHVQCY6mcT1BiLFJRVqRJWOh3uDBB2I89J+GO+E4kSYsQTc+YNh0iDPXyvOMdZ8AKi0C98Sk4iS+JguAIHGItOCHWMQtgCKouFRxxzhiPip4BuBmoiZuSNpJO8zv6kYmRsccYkAXy6A6gqht50iZO5mJnENQ4Kq4EqYqBA744pnDimJEp4doQOmImXBbrgapglCDHMIzhYaBXs89OnkaJGnwzRBVQ1+ZAQjMRcyTcxJk+WKLi3FAmcZ1ZaaUadRBDCatQkM4S0M06Kex+JxmOIcSq5arUCurU6CeNRWFYU/xRUgTpUHT4hsNtUrtIkakv8AYxzNRi2ZrVWJLDmP8QksXEMQdJMGRcwBDMeO5bjp13s/2NoVKr1MyArOWASq+4Z3XWANQ1PBhSYADsdWwx6Tw32Y1AiqCxXdGqEKBuNK0dKz724j6k4j2D4hoyK0ytWo1WpVdERwfE0kLqKhgaYUj335OUHcRjYjPZ4h2WhSBUhdLVKrO+1ta0yl5BAImD72xwTQy34LzmUOXUNSJBFghHKoJ0m4ECJ1TsNN5jENBylUNVV1hXmA7AcwYQYm2lgFIsAfgZWp1TTCMp1sLlyAsx0gRA2AOk/EzivXLPUeWlRyIRIOmywsmW94kxEAibxbaM67mxK1CVaHSoCuhyVUppDEEbidrWtO8yVnapTYsSjpCmRzBoXUY6qwZYBF4WbgQfmKehGUDUzDRPrYsTGw1bDtsJwFnX0k5gSVXSrf4la67W5WYXvA13vgthKqqR+Gck3LKFtqMlU0oo3bUWgDrI2k4gzFCrUOqKdJ11uWBZ3XUyhxrBChQSBBDWWZkCC+DZEVKtViUb8NNOnTaCJ0B2q6hIDBKgVRcCHjeRbVBl/EQEISWKMCBJsxW4A/MFWf8XbaMrKudKrh1BU/EVCzqaLHWCy6wCtNljSoJBdSwAgNrBAE4M9msgT7zEOT2BUTLaJsSRILEESdI2SBX8ZyQQZd1UE1SUqaIB10i9VHm3LrUgjb3bTAFtlcr4dVwtSAGUMYUoi6KZAVmG8HaI5tl2MTpX0PrGoWA0oSoIBU9WAJsYIOmAQCf7wXnacZzU+kuVkxtoJ8gxJkG51DpMeVRS4jQTWEKtB90cxJnUCTLLcnUdRAJa5ERgs5+sffU0idlVSzkGAVWwUHa8mN7SRh90vItaLBmbw4LXXVchAp03M3aQSFHSJgAYjNNUBkyVgkmBcgAWG0xHa4jDcqABpFjANiREySzdySeu5JPeBc1XUVNCXYBTcmBOogkncxcLv1tY4udIqTMVwBPfa+5xCXkTsBedp+ffEbUBMnUSRBJJW3YCxC+QEY4MpeWJkbXb9SZ+UdMaJTq+FOI29cRrXX+ZevUdLH5G2HNGMpnBlNZwHTQ4OyjDASOtTwHUXFpWXANYYQV9U4jUYmqU5wkXvip4SeiLYey4dl0xK6Yk1dVTAjpixqrgOoMAQBMdjD8MY4YMbEFQYkY4hdDioVujIwsd0HtjmGW3kftXmj47UydQTQBezKq8kx0VSFmZsb3xe/9Rs2KVLLZRVZCiKzrrLASoCgGewJ2E6h2GM1kOFOabZ2qIpBiFJ/8lWCQqzuAQCzfC5OLr2R4Q2dzgzOZk0g+oi81XB5aawNpABjYADc28+Orp6B7K8HTK5OhSgJXqlRXsNcurVdDSNtIWnA21E742ShtRfUWNhPKswPSAd4PrO9qStxrxGQLC6XLEkkESjUyb/mlp1GAIi8EYI4fUqVlUseSPycpYz+aG1AE9OsiZm++LPLdi1qZhQObXJBPMD3EQSNJvFhjP0s0oq1YdUp61JEg3NKmQRqEKQ0CYJlthGLilC3gA913j/Neb4pfw7Vq1dZYQ1INFgAKQcnUd2KuAANigJ2E6cWXIXkcqjhHdZ1MNTtdiugsI3CKHAsAAZjTzHAHG+MJSp1lqN7qbgAQFDX3m2kWAvbYHFJxP2jJrOMqj1hThA45KPiSrMfE1CdOk8qCQNZmAIr+F+z5B8SsTWrBQzFpYUwSCugH8xXYnYxsFjGdm/F7/Vh7P8AFVampbMUaTsS1RhoJLvEL4khU0rAi390hksYF7VzlEghq9F1AuA4Bb3dWkM7aiQpgDvA6Yg4eGYB3LTYEKAApaCvKAYuSJk79OouYzBdqlBaZYahTlhIlRpZ9BBBIMTIOmFIBY3qYlcgGZzDmrWpguVUAB2MAB4LSGPKWZQSGvzm3TFnlg7qDAMmTrZtTMpZalR4EGmNFhB1EwZESLluB6aLtRL6xUqAN4jgHw9VFV0gDRzI0bHpeCMW2W4I9NJpOoIIANTS4AJGkhmQsxJOrVsA8xJjGTWeD8inuKHDrchVGnw1uWczcsYgTzfUjQnMIiFtKUx1JIEerWA226dSMZRuKLSIpli1ZgWNJtCydtZZAx0AxJCnUTYHbE+XzNVnR6lB2aJUmmAtPv4VMvPT3mh7RC+7hp7HVM+zyKEGTGoqRTVpjrBqGBIAgXMnpgvLZcIsC5/MxjUx6sxAEk/LoAAAMB06z1GLmmxguJ1Uw6yxWW5pFgREkRM9Bhy50i78sxpJ08w3kBTvbveLATi8b+poiqwmOsEx5CL/AFGHZPh0pMQCDETbe8beeGRqkEErb+Xm9RPKm+4k/qe1UlATKwsAdSQepFugsD37Yj5stTpfxyVn87lCK2sQNbhje8KpA2jVzECesnpJxkvbA06a6qrhAzvGx5mOoAHSZiB39zyxus+dz8BAtuD9LnGW445UMSDpvIgEGBtBgE7QJ6+eOSXttYreG+1FXLOAx8WlCypINiBBR72vPb9cegZDPLVppVWQHEwbEdI+c48lzDSb22H7D6Y9Q9m6f/aUP/xp+mO34658oumM4FrU8ELbHK18aoAeHiGsuCqgwNVOGE2XrYmqVbYrlbE4fADarYDfBNQ4HYYQQscM04mKYelLDBiUJw8ZXBKphrNGFbsIvDwsLXhYk3gHEqquwpUGqeGlkUlmm5ZmgAAE72XYXO+N5leC0adJVqU6RimqyUpzrAh2Z2ExM85iDHYYpPY7K0KQDZirTpPUXWXc+5TmERU3NRyPE8gtPoxBsH9tsqjAENWVNOjSiqHhuVXD25VkkBSCz3nQCcMdSbta5fkHcO4ZTfNKKDLTRlJ1BgIdNKyEEKVOpQFaxIJ0lTfULxxMs5HEWGhrJmArSbTpanco+/Mg0tf3dj5rms3nsxWetRpVMslQ8pUlTfTyhzpZ50gnSPhi84J7OU1Jq5gGu5A1PVDNCm5aeeBte7XIsdqkt8hXKT2tBlvaw1EK5bJZgs5co1ZxRplNbeGqB2/iAJaANyTtiqfM5utVqZbwaSU6bkVqa13/AIzmmrFWqoksvVlBBYvEkDF1xSpTXL1Kn4vMeDTB1KXWoGP5aQNSkzTOwJMSCZJnAXDkfI5dRWzdKaxL16RFNqq1XvAE62g9ArEHaRBCohlTgWbenRFZF8HnanRyp8N6aAsx5agUMAjaVGoWe4YmyyT5EBkqvWSoREs+ZTmKltLEvotO4MGdve1H0uMUqjKKz16gV2UzQrwxbm0aadJEDPAJDBpBtvbQZjP0/D5aVdp0gA0KyIbwOY09CJcyTbTMg7YudxNZfOusN4daoulBrpioWLli06FJfSmkyWERrG1wbfguRakgqCnAlmJcoWRWL84YKV3YmALXPWMCng7UqTsV102ktTCOTSsQngNUTZU0nQ0CRKFCQuOZjO+PRp5Wg7A1xUNbSWilSFQ+KVDAaS5JRV2k7dMRdzpXQDL8ZqZqiKeXCNqfxqlRiVpKWqnMMrPu7hmVYp3GmTp66RODtUUePmKokmBQC01Iglgjw9ViBJhqgNjbF5kqCBFWmk6AAllCoAICiwOgLaQJv3w5MuBIIIU9JvO4II22MGehFpjBMdi5a6Af/TNJARRCFiA/Oql2v1eQS0EQWmIF4nDaXDqU6kkG+omZEzuBdbnoZFjNpJHiNJpqSGi7KBcECSFYwIkHYgEgeYlXKBHUyeeQTHVRIMWOwbzmMXJ+otNypoz4dSnTZtxZC0dyfL+YdxsbAv8ADhCNMAiegAZbEi0dgfUdicP/AACsIuOoMLY91DKY/Qz1xxMrp3RZ/mGlZPyEHr1waGzVFMGzc2/NKmfS30+eOpTBXlMm8EnVA7i9hPzw9qDkcw1DoNW8/wAwCgHEq0yqwCZ7Aed4mT1+mMvm/wBWnx+qjPoNJidh17eX30xjPaQOEmmqs46EhBAU3k2kSLdR1sMbzNo0fp1J6z6zbGW4zlSQ1zsYHnPUA+g2xyz1uxFRyYLAKSLrqBgze4sTOPU/ZVv+yoH/AAR8mYftjy2rlz2v9flj0r2MacjSHbWP/wBjY6/i9c/yeLepWxCczh1WliBcvJx1MkjPOIHXBXggDDSmAAwmJlWcJxiRKZHTAETUsQsmCzhmicIBQt8SouCKdIThzU8GwFc4GqHBGazCJ7xjAzV1IkEED/nEyw9UwvhYCfiCT76/PHcG4fGvEeG08srkZxcyXmAlPSDOwHNzT0sO3xtuC8RpZasz1KFWije4dBkC0nU97gX097RGL32coNTUfhyDqBZ6xpgNqE6gNTMz6TqXUsLMe9sdNl9KVGqNUWpUgc9QhqgDodJJCggBkUDaJIIIvjCeNdnpxOg2X/FJmlqUg+py4ANNgpCqwPOCS4ABDXiAcVvDc1m8wHrZSitOgZ/iVn0kqWYArTQywi8m1jJIBxUZv2B8aqDTIpUiR46rKJAIKsJGhNQ1HqqlSQNxi5PBqlIDwzXYFQGAq1nKooCcyVJUggjUGAUaeW2K3knjj9rXLew4qEPmqn4jwx7tSUpgC0LRUxCgmCepEjrjRHgVMo1OmiotgBTpgBbkg6lB5tUSARFu0mh4DxJyoVGqNpC9mZ1VVBYkWZiwYEqAZF52xpuF59tTCG8NFk67WJJBnqNwTe6m+8vc/E9xU5jgdNBDUKWsACykBxYaWJEFSIEnZhPYErhzaaGumWIpnQ6yZIERU0H/AMmkqWBNzqEyBBNN9daorvZSpAHvnUYAJPaOmxqGbjA2Z4I9KpUfLsFBRWak7MyVATU1C5lW35pjmvuCqlhWWrCkymCKkg7gabHaCoGof5QQQQcYv2bydQ5jMZqiVPiVHITWyA0abtRQqyHlMpUM3B676lvP7S8DLvqOljTZkJuj1FQyuqJVtS8wYAqQRG0UXs1TAy+WKtoRaah2JktUqqlRiUBM6dRNwLlTeBBlZbDxlm2kyfGAzFTrpFdwdRYTcag2oAQGYMDBWIOmTi2qFtmAAMgMA3NIsACSQSRYXvEE74ra2mpVQUJ1LI1cvNMGC2lgVDCY35jEHEOZ4itF1o+LS51VlVmFI6TNmZiygFoFv5SFEAwt0+IzJZM3q6mLFtAUyTpDaB1H5vM+6Y8rAUzAqS0KZFjdbqWkC1ixjtE3GM9lM+9JQBUWuVYPoUEwGcEMzhm07wBBYjVy25SKnF6gpwwena6qvMRtq1VComYkCnIJi++Hyo4tPqgC8k7R1tNu9rz8cCZjPKJ1MmwJXUpIAkgXPvE+Vo674zYqqw5TVLWGlimm9ydJto87XPQkjD6mfrU41aQJElNOlQRJgEC8X1E2+MCcvkk9EwtXY4ushVJIibAtPo0RAm5J7X3xBneMHSCitzQFBEEsSQLHr1jsCTYYpMxxVQ1N3ZmF9O7OAeqppnbqJEDoDcPhvG0qZhiW/uwxZQWGnm085EXmbQDYWtfH5Pk5TTXHDj2vc7nfCpg1QQo6Ey5k21TBsSAIEWxnc1xNKqyHIsTHNJ62ECTHn+mNLlRTfXJGm4ZCILSDIYWmYkG3lvjzT2jy/gVzTAblgjzBWN9usT54zxnbTsmrB5KH4f7f0x6B7B1wcoB1V3B+J1fowx5PVBkEAww5dxHXr8P/AFwf7O+2FbLiFcadROlgpBsBvYj4HpjfCyVjnLY9tZJxA9PGb4F/1Do1ARX00WABuxKt3gkWItbz63xohnFdQyEMpuCDIPoRvjpl2xs0jIxIgxBUq4jFY4shhpDDi2BPGOF4hwtBO7DEdsLwjhjUzhg4VIwLmuLKsydtx5d8Q5vOBdyPvvjJ8Wz61DYQV6kb+hI64zyul4Y7EcQ4sKpKiTFwY2PW4sBHUR++Kv8AtLTqUsQTO9xaNj33+mG0mJMHb5WMAR03+UjCzdNdwQxJH+nanf01Aj0OMv7awNU4gSbkffpbCwf/AGUpvKjyKthYWlcoF9ms/SGRWFmrTDVFMqerGyzJMk+log3xJx7itCiFqgMiwyvtrJIlCqKYVgBEErMgkDRjLcPzq0VhD/DDHcwJAUksYIYg3BvGgm9sBrnlzGaZjp0KNKavdLsbveL3JsNht1wbTrtoqFXOZmnqFWnl0aygspqsmkA81l0QReJ2O0nB1Lhtatb8ZmUJMlS6lSse8aaIEIMKAs3m+2KfJcR/DVPDowadQeIkC4uVakp94i8wIPM0A2ONFS1ljUUtJgMq7rG4hTAIkWvBXrJhzsqmo8SzOXpxUoLnFgFKlEw0QNOqk5mLKQUJjpGG5X2squXCZOtrUAjlpJEzHiA1OUXWJBNg2+8lF3A3JBkfksCCZnSDp947WuO5Ds3mSxKlFN2WYDDYEQIkGRuP+QgNHiWdpsa3gUyGjkSqutFEaeZ08NhI1d733xqeDccr1aamqiAvrSBUMwV180KADytEdzMXxVZ3MQNIDQRzdwqswPSy+cfsMD57jtOi+oMgVCYE7B1ixuRBHxt/hw969GtrX22rillazsQSyut1YBnIYUwVBI1hoA32MzAgXIt+HoUaDKaeqjSpMNMOatJZKuw9xmUsJUkwi3wFlatTPVFqV1YUqV8vR6tUNlq1BeAN1DC3vH/GV7RGoGy9PLpTfOVSzamjRSQb6luPDC6hpvJJPMWuve03roVxf2gXLeGoaPEVkXSheDZqlXw6fMQo9JZrkASGZfj7mmyUMvVd2YM1TMlaK1HKzJpiXNgQAqqoAAsMDZbhrZVmcMKtdrNWZP4hsDpWWZFB6BVBBFyethkmPi87OSxaDytsizdVuDDWJHXucZfJnxaY48lXSzGZuv4miouQgy5CkEhSNRqqy2B2ImBN4gijRzUK5qJUDHSCaVRivMENvHJljeIuBNrjAPDqrJmswz611EIphtKlSwqBNQ3mSIvMdjjVU2SoFACuIJsJEm8Aiw3Bt1g2xjln+tJizvCqq5utWR2qOaQ0hkVVTSCQdAY1TJJmdV5AIAUYvcvwMrUPi1a9UW0EuotpX3tCqVablgb2261vs7wBsu9ZnfUar6ZjTp5asHfm1Bg8CI0m+NarqSVJIaVM7GSAOu8QP/bEW/hydBlyC09ZRQu+0T+XUCev5e+3zy/szk66ZnN66elKlRqisy7nUWUq24BUk2P8vodVVcakK3EHrIBlTIG0G9/LDaKMWaSmkxogHVEXDXM3i487CMTLVSDE4YGQMdJmBzKDIB2M7LeRC28+vnntrlgubYAEEKnQQthYX29e/THpWXuirJKrIPmB0mfIfLGA9tqM5s9OVPnp+fnjT46m9MfWy5ABiN436jofvbFdwyivhARcEjtux/5xecSTkWDsSbzcwb3EgYByDTqkCzHrI/5v9zjZPqGsSoUExA+YAvv5A2xZcJ9oq2XJNFuU3j3la1jB6+Y3tfAmYoyPWR5GbRgJldRTgEgAK3w69+/zxXJFm3pPB/b6lVha48M/zC6G0+q/XGryxR1DIwZTcEGQceCUyVo1ShhgzmbdTP6HF3kfaKrlmHhGDUYBrKR3kggj47x1xrPksZ3D8eyugwkqgYwvCv8AqRTeFrjQx/MslfiNx9fhjVZfMB1DoQynYqQQfiMbSyos0samYtgKtWx3fDWTD8SzXEa2piGUyOo6ep6+mKpaK6YMkXJULO3WQDaPP+uLbivLaOpIlhue4if0GKLNM4AZQAv+UXkefrb4Ywyvbox8LL09TaBGhj7wKkCAdzcT8dgR5YhzWUKC3vAagQCVYKZ5QLhrTF7rNwbAPmiH1CZFzpuCRvKwD16A9cPfiPiSSdwTy7FepEbxv64nahNNHYBlQsDsZn64WK41xsdJiB+TYWHTtjuI2riyWV4UWGqodRLFQsxLDSDAmSZbyFpk4PzmUR6nhotNUpjmIAef5tJABeCDsSL72nDcrwnWylmSqhaQs6TVMwbglgs6vhzRzTi0yuQVhdLgimqqSupiNQcDosXUx7oawK4qTaLVXV4Yw0lKoJUAhaaspB2JKta4MWIkH4Y0eQ9o6rMhZSQJB8M6h15WBhlYELtPug+kjcDKMdQBWJgsRB2J1fmvMFgDv2uI3CqtFlJBcGIKnYgwplb2LAXH/kAibYvjYnlKtMnxsyFqaqZOkq7iJZlKlRcr1BuY8idiM/mXVYMiIB5QIIJUAhjItMgR1t1w1EViHdDULBlA1SAACdLoO2kqSJ9822BrOKcPVaRai9RG1U00DUVnnaVmRACIYm0WNjgG1kM60MzRJ0ub7rqGle9wJ9T1scV/Acn+Jrmq0MoYJTm9wZappiCdUgHy88BcazTimKKFWLsKaMDBYwAdSFiVIDQTJ90i0Y0uSoDL0UpJUDFVIEACDdWbVpExzGZsSve8e1XkW2Tyi+IQHqHTN9QILy2okdhF5PTznAeS4hrzedrg6hSFLKoBIB0879j75X429Ra+dSkDUmKSkGCQCVG/odRAg3uLYp/YyvXRdTINNdnrKdUMZIN+RhPLqE/lBMG2DK6gxm722r5gu7GzgmwggAmBcmLXEjzIxylQ0OoLEqra7/Ei+oRe9539cOytcqwFRKi9SxXxATfrRDRvuwU4PpgPqNN1bSvQgzueaLi/Sx6dccd3a6MJqBn98qYJJ1bwy1IaBv8AS0yw/NOJcrlhTD1CCtzKgkgHbSNMTsv06b1/sdm/xVN3KimA7KFDEzH5m2Ivt6b2GL+pkSUZtW8rqhbkXp9jBJje/KMSdmqoOGcQSrUZ6UtDEVDpcAmDq0yu4ANwYsZxq8mxVFOgGwJZWLA73BJH5i3QbbnFF7OcCqZWi+oo5Yu0AyJJML59zfod98WHC+IxS8MkykKOpMWBidpj69cPQy19DeI09a6mGnSDF7wIBNjcEEiOobztifYOo9TN5kVKlRl1OgDO2kaWtHRSBa3SRjb1s3rU9GvI3Ee6T2856RiCjppKQgVIudCgXNiT3Pmd8E+07WdSmFEA7RuOwBHT9fjjzn2uZfxhAgSqeXSP2HzxuGzQ0ELa/wAyfv8A+WMF7WOPxYvvTXuIhmETPkPlhYy7PLWlLnTqEKZE7+R/XFHwBCr1R2Yz9n72xaZrcwb8psT8MR0cyJhSCeov9/Yx04y6Y1NVUECPlgLI5kOkrJE9bHeCPs7YKWpuIn/f9sD8NoaFIFxqbb1nDHjjZVTrSCCRv+l8R5hSFXVcSD+v/GDql5ixgx6xitFUtldb76Sxjy3gfe2GSNsuJBG4Dj42OC+Fcbr5ZwaTFTBkG6mOjKbEX+mB6j2U94+oH7X+GJaq2U9bj52xWy09V9mfaX8TSLMoVlIBjYyAQR262vEYOzVYxyxOPPfYriGmq42DrMean+hONjn65gBbHfqMbY59MuPah467kww5j2vbrvisdJ/vGDKJtNh6H6dcT8UzWljPMTYx1Avf0xUNmWYEyQINr7eXTv8APGWWc26JjbE+eqUzbSqg2AAUAEC0kCx3vgOvTmHBJAm0SSI6tuQLkAzt0mBNQWYk6R2E/vvP7YiNQDlFTSZIFxYxtHSdotiLdnJoGmcKjSFSBa7AG1tjP645gqpk6TEs9MFjcldOn4XFsLCNS0eMIJJYGzkgqSC5WNU/zEhCT3pr0GLOlxXKwKnilKiqNIVTIcsXJkggUxq0R1CzGMYTNzJ7YdTNvdH64vbLT0LhHtNTMo2mpU5jqLKAQSII1lBq/wAGpIi0ziHjmcYKADSI3UhtTp1OgqQEixGm21zE4wgW/bEyE6hEjaQO3r974u/JeOk8JvbXZPixJaoqs5LAVELS8lWVHVgAH3NiP6F9biweuNLyrNqkeVIrEQNJ/iN0Eegxm8nVZHDLErcTcHyI7f7HphnGsypao4EB1AG9idMjfpzCex9ML+Toce1rSb8QXqDSdCsqCCO7GrIuGmSJ/kY9IxepxujQLMxAWwEiYUQYQMbCTbaPpjK8K9nHcJ4ruitTZ1RSAdIU6WJPKAxnpMScWGQ4ZRSNpVlOssWMgBrAgAKQw/L13tidVSw8SpnnpoUNLKe87Ny+KB0kxYsPyjrPQRrKVMOyU9K6FWBpsJDkA7726HpvuMVGUzCMBoJaZiSrNfYCASOwaSbG4nB/Bnh2DNpC6UEnqzMSCSdyQPs4WfWNPDutDwmUDazzpEGQFKXCsJsNoKrYEeYxzO8O8cBmgOba1UExBtudSkxyt5ERuIeO5pYSAGCAztGkgS032IDegI64fleIGlRquLhVZoNrhSYtMT6Y4/HVC4Tk1y6BApp0wXl1DONzJ1SWQdSHGkWBLATgvOcZpUmis6iYFzyusQGUkxHfazbnlwBwLjprUUrsmjxbgBpAjlPNHXSD3v8ALIf9SMof4Sg6gA7BNyJKToI2Fp09LxaweM3U5f01vEPb7Kqwo06y1GYhRpGsXMQWDAbkX3vcmME1KRK3UljDAiAB0JWwiNrTv3vjxT2eH/eUNcqviLfSYJF1BAgkFoBvYE49qyWasYkwq3PXf7jGmU4pnZlOtyE+4TJhZ0yIjaxPUzsYxivZL2nr188wqFYCMQFWNTBlUSST3O+8RjWq6gk6Z2MWFxH6269d8Zz2f9jquVzDVKjoQVYaU1E3dTeVA6Yma7K2tvRzMop6E/sLx3nt3xRe1PCSalG6+JWbRfezJfzAV2Md13nFs2dVAKbEBtiTeJsI6/vJxX8c48jvRIlwj+IDqCKxGkQGkCNSkfTtOculZXo32h9jlWh4tM6RSUllgFmUEM7NfmKqTveLdBjz7L1Dci5We8HsID2B2nHr+S4r+KpVJ5dRdB+cwym9pAJDAx5Da2PIKdLQNLADe0Ej1JI6n9PPG+GXTKw85ljHIB9L+pmOnbDKGZhijwkkwTAnpBNiO/wxNTzY0k2sswPLp5bRiDiTKaU9iCN7DUOvfy88aJGhusggixF7d5G+IRlwKZpj3SCO8ahtO/wxH7T8JUZahWpx/E16jvDiYNvdUgRHdJGKXK8RqQOaZ6N/XcbYDqzr0iyLAuCjd9rdu2JWcisoPu6TbzBB/fAacUaBqXoRI7/ZxKvEUJE2N9+kjvgEo/2Wzh/EUmNiWKH/AFalx6VmszyAEbjqN/6Y8oy+lDqQizBtxvI6Y3P9qMV5naIAnpB2kmOnfv1xthdRGU7AcWYAxAJ6QPpGK1csSCdukm/yHfBWeDM/NECJtGxHT0m5jbzw1qxCkAAAkRa/vW/pGIs+1760FNGLu33eABPkMC5hRAlbW3Bm3l13wXXcAlR0Ek9T326RFvLA34gmmBHWZ62O3p0/1Ym9KMUL+VWI6ctM/UqcLFdXdgxAIiTuY9frhYRs6v39/e2Hqfu+Gin2vhynt9nFsyUXnBCtJHfEI+uOHMgE2+WALGlU+x88D8ZYOyKB70f0wLUzZkRthzZn+KrG8L9SCMQfTWcLzVLUBVJWGnouokgD+JB0qoAgQYC+mCMjkQraoGqoW8Ez73hswLQRMkREm694gZJ+KE7QPvtiOlmL3JI9b/Wb4czpXHfjd8QqikGmHZpBj3QsFb6HHkeVvOSLYytbjVRvdYyhLLBcydAWYZm2CzPn6QNqYgmS6gRJEwPjJB+5OAalErBnediD84Nj5Ye7Tx6rV5T2lenTRVUyX0iWJBQQgEG86oN78x33FlX9q/4b0HUKzoyhgT7thpYWuNt4OMNUzcssmAG1QO8jr9J7yeuLKnmjUry0uApUSYN2E37zO/TE3GNOVafg3GXVVpowC73JqBgAYCgEFYMC6iPph/EQc0wZgR4MiIgHUSNQIMsLE7CNQnfGYyNUeOxQwAVAk++IJNovMyPIg4MPFW/ElDcBZi29958unpiLj30ct/UtHhi06upSodDqESSswbyZsYN+jemLKlxeupIVj1vIG8eh6Yos1WAZtaiJnUTBEcuqRdrfQx0xYtlqhGqnV1gLspEwbzBBAkfp64zuG/S40T47mQW/+U/QHFhw7JyjFqmkoAQpkBt7SNjP6jaMU2czbql1kwLqzL2AJANyAZ+B747lM1JXUztaNJIO/WLSRuJHbeIxH8X9lrS5KIzLrO4EgyRK6rKekEi97WHfEtFVaegt7t7T13/MQBv1t3ohmqMgauax2BiPd94fL022xYgBQbENeJ7mLkQJAETfp5Y0yuvoTHdb72QrU3pOJBIcCQ1gVVBBNzygrb9MeY8XTS7wDKkzF7gkE9Le7sN+mN57H1FWlWkaoebAn30i4nvf5GwE4y/G8nTXOVAwHLDzZi3iANcTdgDf0tMgYXxZqzx4s9lyNcHoTJnexFwQO4tHTDKrA0yuo279OvyxFxLlrEqxuswQ4v1gEDa+xxBXzfLeL7bzEWnrjoY6WudzTVMp4croUhwACNJGqY2Gxbcdh0xTZOnIIHaY3vaIBH354tMhVEWiSNI73hSJPqPn54AJUbSDIDCwsQfS0+hwgkpZglb3/XHKhUm4/wBv9vPEWWeHuI1f8dPO3xxY+Apv0/W23l1wBVaRsJ++xwqdGuTKF+3vGY+e3rgipSCtM7dPl1wdlWYiwud+0bfP+uGFlwHilQHRmgoSCoYCbEmUIUReTBjpHbEtCuHWGMFVYA7aiBC/Akd9z8MA1A8bib9DbEtPL2jfbp9O/wB+WHc7C47qfMNN1Q2AFhMAeQ9BfAGcZtBJmQsg9THbvswI/wAI8saTgJuydysfWSI8saVaOmZ2BkfEbfK+M7m0keVfiGN1iDcXAsb7TjuPUXyak/3Q6dPLyEYWDmfF4UtdfSfURggwdo74AUY6RjTxmLqQNxgNnvhaz3OErA2ODYdoNJi24wi8sTtf6Yky9A3bsCf2xAq4QOP3OHUsRmOuJKeHsJ1YQfhh9KnrOlRJJAH36HEU4L4Q8VlYflk/fzOJCtroAbD5T02xN+KIBkkE2+EXPqZj5+WOFbYiqCThnta5DPqGY2JLC5EzaFI7Wnth2Qqlqz1JEMv5lMGTYeUCMVJGnQUs1j5WJuR/6/XBNF2aoLi8COnS/lsJPYHBpX/Vnxl9QVVUl2gKJkSSBt6wPjiTh9YNWqQTpGhNSm/KpWR5TPzGATXNNGebvCUyRBi4Z/KAfm/+HEvCeSoxlRewB2/aMKzrRzq7X2bzghUB5m2iBLREtNthfb6YB4ZxNNRSoDIhg0CAPMet8SZyqTJCqVAm3vEzfby7jFZkgTm6gQgFQVAt0sRt6/LC49aO5XcHrkfEqNpqKGKhSrb6d4U7SI7YucsjKoAqlgALNuYtM9TigzuWbVqKQd7SJj4RizpcRBhmETAkf06YjOWxWFXHDeLNRY6K4pncrp3kCTcbmF27DFfW4tVr5iqfDDuhCt4ZCyoGlCATBJ07CMVHC8yKmYcVASAoUAGLe+TE7na3fA9B4zGmkxp0mLQ9+i+60dJ7/viJjoZW1aVkouxLo6MN5lflFjH74Gqez6PdKkz/ADXt6iP0xf8AB+FZutl3emhrhGKt4YBOwYcohiCDMgHFXmkCctSmUYbghgR8In6YVtnfaLj+AqfAa9NgywwHTVAPwPqcR5nJMKhLA80mY2Mz9ML8VFemlOodJaSZMWBOkyBYxHxxoBmSdoPoR++Ffkyw97RplUqzchvh9fS8YI/tMjpb9saMuOzDEFfLI24B9QJ27jC/9H7CZurnA04Iy3Eo7jubH6Ysm4EhNiV+uBqvs835WB9R/TFfzwaonL55WuDJ8hf1jvg+iwMb+f8AvjL18m6G4PqP6jEuX4q6ecWuL40mWxLp6F7MKPHjupjygg41dZIQxvftv548z4L7UKrrUMKw3BmCLg39D2sceg5Li1OuhZGkWBHYx9fL0xllv2NcLKatMG5N/Nh/TCxIuZKALLW7Ex8L4WFteo+exh6icPdvO952j4HHaa9wPvvjqY6NZYxC1PBbURE7fCfnGIwBvv5GRhjiSmKR/wATR8AJ/U/TCQg9sE8VSBSW06A7Ad2JIt6RgEqRfEwsjWS+HUmx1amFoHfDS7rwXkKsaj2U/XAenE2Wq6Qwjcff64DNdp264uOPcAXK+HzF9YabAbRsPiflinpQXWe4n0kT9MXvtrUmsomQEBHxLH+nwjBvs5+qA0U7v9LYcmkAhS2oyCT0Ui8X6kR6E98MjHDhjZuczBeLEKAFAmYAub9SWkn1x2hVAJ1CJAIBmP8AjBOWy8OuraznvoBufkDgXNVQy05aSFKnyAY6R8sHvRy67XPDswfENx4ayxMDYKWgfKI88DcLcrULkhi15kzMyTtitOYhQF858xhU6w1E7CCB+l/hgHTYUKrk+/bsYj5GxxAKgLaXUjz7DeT6YqKWaYREHB2bzv8ACAa2shfML+Y/K3+rCi7aF4Uhq1KjLNoIiJAkx+gw6tkKpaxt1Bgev0xHwGqqVHJYJ0Hzn+mL8cYXZmpnzlcF9Sm4T7SZjKr/AAqj0oA8gY7i6N8cScQ43VzTirmOZ2CyQIBCgAG1hYdIwE+coEf3qjykR9DgQ5iiJh9+qFr+oAviLhsdhfaJOqLC2m/W4/cYP4XSbwElVYxYhgLEyN+22KriBBACsWHUQRIkeUY5wzMMqlD0Mjbr3+++JywvHUTevGlFSoIHhx25gRiQO03X9D9fXFYuZUwVdJ7Q03+BH1xMuZBuX+Sqf/6xy2WfSd/ot3M7keot8xhy1iBcj6ix+GBC6yDr+aMD9DGJBVmwNNuly37k4nWxsSc2DaR88MqZZG94A/C/zAxAdf8A9sH0IP7fviOrUOmyOr3g2i/desHsfnhzEFW4Ep90kfUY5SyFSkwZHhu6sVP03/2wNSq5smAFP+bSv1ZhfB9LN8o1vRDf4aquCfRNUY04566Gr9D043mwI8Vf9SIT8ThYqKnGUUkFqcjuxH0NORhYOHyfh/5M41CdgLdoxEaeFhY65dtbNHaD0OJKGTLEfCbnqYx3CxOeVkEn25n8xrruxFtgOwFh+mGXI3tjmFjRMRMo7XxzV3xzCwk09NrY6ThYWAQ/LLzr6j9cGcWqFqn+VQPUCT+/6Y7hYPsgMzjTeyfsstdTWqcyqdIpi2pj7stNhMm28bjCwsR8lsx6X8clvaLjvgo9SjAV0GjkBYyN1OoBQs9u564oq9NBpKLtuTfUZ7EmLYWFisfBl0hruGM6VUdlED+uIHpjCwsXEb2uOGcNnK1Kw3puBBJi+np8cDy1RhqAMWj9pMx647hYj9p7u5F5R9lgELuJA6cv1+/hiJMvQGykkef+2O4WOaZ5VrxglMtT/knpcg/tiY00iNK7R7o+GFhY15VN/wAfDVSmoEIPko/QYlUrG0bkfcYWFii39meID/40Mdx9O3y747Vy6kA6F+zthYWFcZVSS9hK/DwGhWI/5jph68LESXnHcLGdkibjDW4eRdSfgYth1NnBiTPrhYWM7NjjD9TNbfy74EbgXYEDeFMfvhYWD/XxWOMsR/2AvXUf9Q/phYWFg5Un/9k="/>
          <p:cNvSpPr>
            <a:spLocks noChangeAspect="1" noChangeArrowheads="1"/>
          </p:cNvSpPr>
          <p:nvPr/>
        </p:nvSpPr>
        <p:spPr bwMode="auto">
          <a:xfrm>
            <a:off x="155575" y="-830263"/>
            <a:ext cx="2619375" cy="1743076"/>
          </a:xfrm>
          <a:prstGeom prst="rect">
            <a:avLst/>
          </a:prstGeom>
          <a:noFill/>
        </p:spPr>
        <p:txBody>
          <a:bodyPr vert="horz" wrap="square" lIns="91440" tIns="45720" rIns="91440" bIns="45720" numCol="1" anchor="t" anchorCtr="0" compatLnSpc="1">
            <a:prstTxWarp prst="textNoShape">
              <a:avLst/>
            </a:prstTxWarp>
          </a:bodyPr>
          <a:lstStyle/>
          <a:p>
            <a:endParaRPr lang="pl-PL"/>
          </a:p>
        </p:txBody>
      </p:sp>
      <p:sp>
        <p:nvSpPr>
          <p:cNvPr id="1030" name="AutoShape 6" descr="data:image/jpeg;base64,/9j/4AAQSkZJRgABAQAAAQABAAD/2wCEAAkGBhQSEBUTEhQVFRQWGRcXGRgYGBcaGhgYGRgYFxgYGBgaGyYeGhojGRoYHy8gIycqLSwtFh4xNTAqNSYrLSkBCQoKDgwOGg8PGiwkHyQpKSksLCkpLCwsKSksKSwsLCwpKSksLCwsKSkpLCkpKSwsKSwsKSkpLCwsLCwpKSksLv/AABEIALcBEwMBIgACEQEDEQH/xAAcAAABBQEBAQAAAAAAAAAAAAAEAAIDBQYBBwj/xABBEAACAQIEBAMGBAMHBAEFAAABAhEDIQAEEjEFIkFRE2FxBjKBkaHwFEKxwSNS0RUzYnKC4fEHJEOSohZTc6PC/8QAGQEAAwEBAQAAAAAAAAAAAAAAAAECAwQF/8QAIxEBAQACAwADAAIDAQAAAAAAAAECERIhMQNBURNhIjJxFP/aAAwDAQACEQMRAD8A8447VarnWlWZtfhhVNyw5VVSBtZRYbTBvONBk+D5xagq0EpK1IaQi1Q3QBkUNIJYkMSO8bGMSf8ATvgatSetmKYanVmmrtJAggAiDIuGGrpA8yNgMt4qCi7HxmIGsGErUFXWaoVYVidIRryjVJnS19Zj91nb9MJncxoalWqkZirUFSFIZkpuQURYdQGKltRgnmVbWk772Z4ImXySU61LXqIasztR0/lLK38SGTSFWH6i3YYz2p4utHiFEmkk0QOVRp0mWIW02QnSLmyi+Ccv7O5zPZg1q4oAt7tKoXmLQwpUyC++5N5NjEYmenfOlvn/AGuo0nNPh5NVSNLUdPiCSLCkyyoUc2oF47EAEYdlxnwfFqaMnSRYaqB49WmIBl1Urq2KkkMQBcQJwfTy2bUeCmbyo3Q0qOULaADsQrDRvu2mZvOBsn7O1a7H8Wz1EQBxSIpUabgSVYrT1NUUMCYYgTvvdyX6CHI+11csCC2YQagKwFOgwAMDwGeooqgkAGaa9BDAXLyXtbSfXNDMl7mCKerVtB/ia1/LCkfzdMWNXhpSk9UEpWXUaiDStMhVkQgJI1KFJdSZ3OuNJl4twmjXY66el1VU2lZV2IAtpIMmCIIm/TD45FvENT4/TAmpSzNBZMIKNYqTOlVlVYGT8DPfA9Xj1AVJFSA40trpVFeFKstnVZkFxtcosROEeFIq1KZeqKawCPFYppDBSdDSsQCsheUgXjZZVXqsuqpV8Sk2iOUEMdRV1X3QSqki0g6gJgYfZepn45QZdJq0oYrP8amYXcyVbfSrDUT15d8Fpxc1F/7dNRLBAxlaYEaXWdJLWBJ0qY6kHlIrvzOzhdQkLuSWDIWdIXrI+Ckm18DtXqOU906zIpwzSQrQHZTyr0aJ2iZIBfI9QX+MBCrUDE0xddQCM8czKVJuQDBMli7dRGCMvkNRULqEm7FjphpY3eZknSIkjSLwYJeV4XTFMNAVwOUEBJbVrNSOnMJm4BWwEAYtuFUiygEsTImAVAjYGbysdL7fByaKhqGRdWFtQQcotY2B/lBbzsb7G4JTtaYO03sT8MEViNIVQCT0AGxm9/18ziFzJANphjtZQbD4n6Ke2KlTQmaQlGC7kED42nHVQCY6mcT1BiLFJRVqRJWOh3uDBB2I89J+GO+E4kSYsQTc+YNh0iDPXyvOMdZ8AKi0C98Sk4iS+JguAIHGItOCHWMQtgCKouFRxxzhiPip4BuBmoiZuSNpJO8zv6kYmRsccYkAXy6A6gqht50iZO5mJnENQ4Kq4EqYqBA744pnDimJEp4doQOmImXBbrgapglCDHMIzhYaBXs89OnkaJGnwzRBVQ1+ZAQjMRcyTcxJk+WKLi3FAmcZ1ZaaUadRBDCatQkM4S0M06Kex+JxmOIcSq5arUCurU6CeNRWFYU/xRUgTpUHT4hsNtUrtIkakv8AYxzNRi2ZrVWJLDmP8QksXEMQdJMGRcwBDMeO5bjp13s/2NoVKr1MyArOWASq+4Z3XWANQ1PBhSYADsdWwx6Tw32Y1AiqCxXdGqEKBuNK0dKz724j6k4j2D4hoyK0ytWo1WpVdERwfE0kLqKhgaYUj335OUHcRjYjPZ4h2WhSBUhdLVKrO+1ta0yl5BAImD72xwTQy34LzmUOXUNSJBFghHKoJ0m4ECJ1TsNN5jENBylUNVV1hXmA7AcwYQYm2lgFIsAfgZWp1TTCMp1sLlyAsx0gRA2AOk/EzivXLPUeWlRyIRIOmywsmW94kxEAibxbaM67mxK1CVaHSoCuhyVUppDEEbidrWtO8yVnapTYsSjpCmRzBoXUY6qwZYBF4WbgQfmKehGUDUzDRPrYsTGw1bDtsJwFnX0k5gSVXSrf4la67W5WYXvA13vgthKqqR+Gck3LKFtqMlU0oo3bUWgDrI2k4gzFCrUOqKdJ11uWBZ3XUyhxrBChQSBBDWWZkCC+DZEVKtViUb8NNOnTaCJ0B2q6hIDBKgVRcCHjeRbVBl/EQEISWKMCBJsxW4A/MFWf8XbaMrKudKrh1BU/EVCzqaLHWCy6wCtNljSoJBdSwAgNrBAE4M9msgT7zEOT2BUTLaJsSRILEESdI2SBX8ZyQQZd1UE1SUqaIB10i9VHm3LrUgjb3bTAFtlcr4dVwtSAGUMYUoi6KZAVmG8HaI5tl2MTpX0PrGoWA0oSoIBU9WAJsYIOmAQCf7wXnacZzU+kuVkxtoJ8gxJkG51DpMeVRS4jQTWEKtB90cxJnUCTLLcnUdRAJa5ERgs5+sffU0idlVSzkGAVWwUHa8mN7SRh90vItaLBmbw4LXXVchAp03M3aQSFHSJgAYjNNUBkyVgkmBcgAWG0xHa4jDcqABpFjANiREySzdySeu5JPeBc1XUVNCXYBTcmBOogkncxcLv1tY4udIqTMVwBPfa+5xCXkTsBedp+ffEbUBMnUSRBJJW3YCxC+QEY4MpeWJkbXb9SZ+UdMaJTq+FOI29cRrXX+ZevUdLH5G2HNGMpnBlNZwHTQ4OyjDASOtTwHUXFpWXANYYQV9U4jUYmqU5wkXvip4SeiLYey4dl0xK6Yk1dVTAjpixqrgOoMAQBMdjD8MY4YMbEFQYkY4hdDioVujIwsd0HtjmGW3kftXmj47UydQTQBezKq8kx0VSFmZsb3xe/9Rs2KVLLZRVZCiKzrrLASoCgGewJ2E6h2GM1kOFOabZ2qIpBiFJ/8lWCQqzuAQCzfC5OLr2R4Q2dzgzOZk0g+oi81XB5aawNpABjYADc28+Orp6B7K8HTK5OhSgJXqlRXsNcurVdDSNtIWnA21E742ShtRfUWNhPKswPSAd4PrO9qStxrxGQLC6XLEkkESjUyb/mlp1GAIi8EYI4fUqVlUseSPycpYz+aG1AE9OsiZm++LPLdi1qZhQObXJBPMD3EQSNJvFhjP0s0oq1YdUp61JEg3NKmQRqEKQ0CYJlthGLilC3gA913j/Neb4pfw7Vq1dZYQ1INFgAKQcnUd2KuAANigJ2E6cWXIXkcqjhHdZ1MNTtdiugsI3CKHAsAAZjTzHAHG+MJSp1lqN7qbgAQFDX3m2kWAvbYHFJxP2jJrOMqj1hThA45KPiSrMfE1CdOk8qCQNZmAIr+F+z5B8SsTWrBQzFpYUwSCugH8xXYnYxsFjGdm/F7/Vh7P8AFVampbMUaTsS1RhoJLvEL4khU0rAi390hksYF7VzlEghq9F1AuA4Bb3dWkM7aiQpgDvA6Yg4eGYB3LTYEKAApaCvKAYuSJk79OouYzBdqlBaZYahTlhIlRpZ9BBBIMTIOmFIBY3qYlcgGZzDmrWpguVUAB2MAB4LSGPKWZQSGvzm3TFnlg7qDAMmTrZtTMpZalR4EGmNFhB1EwZESLluB6aLtRL6xUqAN4jgHw9VFV0gDRzI0bHpeCMW2W4I9NJpOoIIANTS4AJGkhmQsxJOrVsA8xJjGTWeD8inuKHDrchVGnw1uWczcsYgTzfUjQnMIiFtKUx1JIEerWA226dSMZRuKLSIpli1ZgWNJtCydtZZAx0AxJCnUTYHbE+XzNVnR6lB2aJUmmAtPv4VMvPT3mh7RC+7hp7HVM+zyKEGTGoqRTVpjrBqGBIAgXMnpgvLZcIsC5/MxjUx6sxAEk/LoAAAMB06z1GLmmxguJ1Uw6yxWW5pFgREkRM9Bhy50i78sxpJ08w3kBTvbveLATi8b+poiqwmOsEx5CL/AFGHZPh0pMQCDETbe8beeGRqkEErb+Xm9RPKm+4k/qe1UlATKwsAdSQepFugsD37Yj5stTpfxyVn87lCK2sQNbhje8KpA2jVzECesnpJxkvbA06a6qrhAzvGx5mOoAHSZiB39zyxus+dz8BAtuD9LnGW445UMSDpvIgEGBtBgE7QJ6+eOSXttYreG+1FXLOAx8WlCypINiBBR72vPb9cegZDPLVppVWQHEwbEdI+c48lzDSb22H7D6Y9Q9m6f/aUP/xp+mO34658oumM4FrU8ELbHK18aoAeHiGsuCqgwNVOGE2XrYmqVbYrlbE4fADarYDfBNQ4HYYQQscM04mKYelLDBiUJw8ZXBKphrNGFbsIvDwsLXhYk3gHEqquwpUGqeGlkUlmm5ZmgAAE72XYXO+N5leC0adJVqU6RimqyUpzrAh2Z2ExM85iDHYYpPY7K0KQDZirTpPUXWXc+5TmERU3NRyPE8gtPoxBsH9tsqjAENWVNOjSiqHhuVXD25VkkBSCz3nQCcMdSbta5fkHcO4ZTfNKKDLTRlJ1BgIdNKyEEKVOpQFaxIJ0lTfULxxMs5HEWGhrJmArSbTpanco+/Mg0tf3dj5rms3nsxWetRpVMslQ8pUlTfTyhzpZ50gnSPhi84J7OU1Jq5gGu5A1PVDNCm5aeeBte7XIsdqkt8hXKT2tBlvaw1EK5bJZgs5co1ZxRplNbeGqB2/iAJaANyTtiqfM5utVqZbwaSU6bkVqa13/AIzmmrFWqoksvVlBBYvEkDF1xSpTXL1Kn4vMeDTB1KXWoGP5aQNSkzTOwJMSCZJnAXDkfI5dRWzdKaxL16RFNqq1XvAE62g9ArEHaRBCohlTgWbenRFZF8HnanRyp8N6aAsx5agUMAjaVGoWe4YmyyT5EBkqvWSoREs+ZTmKltLEvotO4MGdve1H0uMUqjKKz16gV2UzQrwxbm0aadJEDPAJDBpBtvbQZjP0/D5aVdp0gA0KyIbwOY09CJcyTbTMg7YudxNZfOusN4daoulBrpioWLli06FJfSmkyWERrG1wbfguRakgqCnAlmJcoWRWL84YKV3YmALXPWMCng7UqTsV102ktTCOTSsQngNUTZU0nQ0CRKFCQuOZjO+PRp5Wg7A1xUNbSWilSFQ+KVDAaS5JRV2k7dMRdzpXQDL8ZqZqiKeXCNqfxqlRiVpKWqnMMrPu7hmVYp3GmTp66RODtUUePmKokmBQC01Iglgjw9ViBJhqgNjbF5kqCBFWmk6AAllCoAICiwOgLaQJv3w5MuBIIIU9JvO4II22MGehFpjBMdi5a6Af/TNJARRCFiA/Oql2v1eQS0EQWmIF4nDaXDqU6kkG+omZEzuBdbnoZFjNpJHiNJpqSGi7KBcECSFYwIkHYgEgeYlXKBHUyeeQTHVRIMWOwbzmMXJ+otNypoz4dSnTZtxZC0dyfL+YdxsbAv8ADhCNMAiegAZbEi0dgfUdicP/AACsIuOoMLY91DKY/Qz1xxMrp3RZ/mGlZPyEHr1waGzVFMGzc2/NKmfS30+eOpTBXlMm8EnVA7i9hPzw9qDkcw1DoNW8/wAwCgHEq0yqwCZ7Aed4mT1+mMvm/wBWnx+qjPoNJidh17eX30xjPaQOEmmqs46EhBAU3k2kSLdR1sMbzNo0fp1J6z6zbGW4zlSQ1zsYHnPUA+g2xyz1uxFRyYLAKSLrqBgze4sTOPU/ZVv+yoH/AAR8mYftjy2rlz2v9flj0r2MacjSHbWP/wBjY6/i9c/yeLepWxCczh1WliBcvJx1MkjPOIHXBXggDDSmAAwmJlWcJxiRKZHTAETUsQsmCzhmicIBQt8SouCKdIThzU8GwFc4GqHBGazCJ7xjAzV1IkEED/nEyw9UwvhYCfiCT76/PHcG4fGvEeG08srkZxcyXmAlPSDOwHNzT0sO3xtuC8RpZasz1KFWije4dBkC0nU97gX097RGL32coNTUfhyDqBZ6xpgNqE6gNTMz6TqXUsLMe9sdNl9KVGqNUWpUgc9QhqgDodJJCggBkUDaJIIIvjCeNdnpxOg2X/FJmlqUg+py4ANNgpCqwPOCS4ABDXiAcVvDc1m8wHrZSitOgZ/iVn0kqWYArTQywi8m1jJIBxUZv2B8aqDTIpUiR46rKJAIKsJGhNQ1HqqlSQNxi5PBqlIDwzXYFQGAq1nKooCcyVJUggjUGAUaeW2K3knjj9rXLew4qEPmqn4jwx7tSUpgC0LRUxCgmCepEjrjRHgVMo1OmiotgBTpgBbkg6lB5tUSARFu0mh4DxJyoVGqNpC9mZ1VVBYkWZiwYEqAZF52xpuF59tTCG8NFk67WJJBnqNwTe6m+8vc/E9xU5jgdNBDUKWsACykBxYaWJEFSIEnZhPYErhzaaGumWIpnQ6yZIERU0H/AMmkqWBNzqEyBBNN9daorvZSpAHvnUYAJPaOmxqGbjA2Z4I9KpUfLsFBRWak7MyVATU1C5lW35pjmvuCqlhWWrCkymCKkg7gabHaCoGof5QQQQcYv2bydQ5jMZqiVPiVHITWyA0abtRQqyHlMpUM3B676lvP7S8DLvqOljTZkJuj1FQyuqJVtS8wYAqQRG0UXs1TAy+WKtoRaah2JktUqqlRiUBM6dRNwLlTeBBlZbDxlm2kyfGAzFTrpFdwdRYTcag2oAQGYMDBWIOmTi2qFtmAAMgMA3NIsACSQSRYXvEE74ra2mpVQUJ1LI1cvNMGC2lgVDCY35jEHEOZ4itF1o+LS51VlVmFI6TNmZiygFoFv5SFEAwt0+IzJZM3q6mLFtAUyTpDaB1H5vM+6Y8rAUzAqS0KZFjdbqWkC1ixjtE3GM9lM+9JQBUWuVYPoUEwGcEMzhm07wBBYjVy25SKnF6gpwwena6qvMRtq1VComYkCnIJi++Hyo4tPqgC8k7R1tNu9rz8cCZjPKJ1MmwJXUpIAkgXPvE+Vo674zYqqw5TVLWGlimm9ydJto87XPQkjD6mfrU41aQJElNOlQRJgEC8X1E2+MCcvkk9EwtXY4ushVJIibAtPo0RAm5J7X3xBneMHSCitzQFBEEsSQLHr1jsCTYYpMxxVQ1N3ZmF9O7OAeqppnbqJEDoDcPhvG0qZhiW/uwxZQWGnm085EXmbQDYWtfH5Pk5TTXHDj2vc7nfCpg1QQo6Ey5k21TBsSAIEWxnc1xNKqyHIsTHNJ62ECTHn+mNLlRTfXJGm4ZCILSDIYWmYkG3lvjzT2jy/gVzTAblgjzBWN9usT54zxnbTsmrB5KH4f7f0x6B7B1wcoB1V3B+J1fowx5PVBkEAww5dxHXr8P/AFwf7O+2FbLiFcadROlgpBsBvYj4HpjfCyVjnLY9tZJxA9PGb4F/1Do1ARX00WABuxKt3gkWItbz63xohnFdQyEMpuCDIPoRvjpl2xs0jIxIgxBUq4jFY4shhpDDi2BPGOF4hwtBO7DEdsLwjhjUzhg4VIwLmuLKsydtx5d8Q5vOBdyPvvjJ8Wz61DYQV6kb+hI64zyul4Y7EcQ4sKpKiTFwY2PW4sBHUR++Kv8AtLTqUsQTO9xaNj33+mG0mJMHb5WMAR03+UjCzdNdwQxJH+nanf01Aj0OMv7awNU4gSbkffpbCwf/AGUpvKjyKthYWlcoF9ms/SGRWFmrTDVFMqerGyzJMk+log3xJx7itCiFqgMiwyvtrJIlCqKYVgBEErMgkDRjLcPzq0VhD/DDHcwJAUksYIYg3BvGgm9sBrnlzGaZjp0KNKavdLsbveL3JsNht1wbTrtoqFXOZmnqFWnl0aygspqsmkA81l0QReJ2O0nB1Lhtatb8ZmUJMlS6lSse8aaIEIMKAs3m+2KfJcR/DVPDowadQeIkC4uVakp94i8wIPM0A2ONFS1ljUUtJgMq7rG4hTAIkWvBXrJhzsqmo8SzOXpxUoLnFgFKlEw0QNOqk5mLKQUJjpGG5X2squXCZOtrUAjlpJEzHiA1OUXWJBNg2+8lF3A3JBkfksCCZnSDp947WuO5Ds3mSxKlFN2WYDDYEQIkGRuP+QgNHiWdpsa3gUyGjkSqutFEaeZ08NhI1d733xqeDccr1aamqiAvrSBUMwV180KADytEdzMXxVZ3MQNIDQRzdwqswPSy+cfsMD57jtOi+oMgVCYE7B1ixuRBHxt/hw969GtrX22rillazsQSyut1YBnIYUwVBI1hoA32MzAgXIt+HoUaDKaeqjSpMNMOatJZKuw9xmUsJUkwi3wFlatTPVFqV1YUqV8vR6tUNlq1BeAN1DC3vH/GV7RGoGy9PLpTfOVSzamjRSQb6luPDC6hpvJJPMWuve03roVxf2gXLeGoaPEVkXSheDZqlXw6fMQo9JZrkASGZfj7mmyUMvVd2YM1TMlaK1HKzJpiXNgQAqqoAAsMDZbhrZVmcMKtdrNWZP4hsDpWWZFB6BVBBFyethkmPi87OSxaDytsizdVuDDWJHXucZfJnxaY48lXSzGZuv4miouQgy5CkEhSNRqqy2B2ImBN4gijRzUK5qJUDHSCaVRivMENvHJljeIuBNrjAPDqrJmswz611EIphtKlSwqBNQ3mSIvMdjjVU2SoFACuIJsJEm8Aiw3Bt1g2xjln+tJizvCqq5utWR2qOaQ0hkVVTSCQdAY1TJJmdV5AIAUYvcvwMrUPi1a9UW0EuotpX3tCqVablgb2261vs7wBsu9ZnfUar6ZjTp5asHfm1Bg8CI0m+NarqSVJIaVM7GSAOu8QP/bEW/hydBlyC09ZRQu+0T+XUCev5e+3zy/szk66ZnN66elKlRqisy7nUWUq24BUk2P8vodVVcakK3EHrIBlTIG0G9/LDaKMWaSmkxogHVEXDXM3i487CMTLVSDE4YGQMdJmBzKDIB2M7LeRC28+vnntrlgubYAEEKnQQthYX29e/THpWXuirJKrIPmB0mfIfLGA9tqM5s9OVPnp+fnjT46m9MfWy5ABiN436jofvbFdwyivhARcEjtux/5xecSTkWDsSbzcwb3EgYByDTqkCzHrI/5v9zjZPqGsSoUExA+YAvv5A2xZcJ9oq2XJNFuU3j3la1jB6+Y3tfAmYoyPWR5GbRgJldRTgEgAK3w69+/zxXJFm3pPB/b6lVha48M/zC6G0+q/XGryxR1DIwZTcEGQceCUyVo1ShhgzmbdTP6HF3kfaKrlmHhGDUYBrKR3kggj47x1xrPksZ3D8eyugwkqgYwvCv8AqRTeFrjQx/MslfiNx9fhjVZfMB1DoQynYqQQfiMbSyos0samYtgKtWx3fDWTD8SzXEa2piGUyOo6ep6+mKpaK6YMkXJULO3WQDaPP+uLbivLaOpIlhue4if0GKLNM4AZQAv+UXkefrb4Ywyvbox8LL09TaBGhj7wKkCAdzcT8dgR5YhzWUKC3vAagQCVYKZ5QLhrTF7rNwbAPmiH1CZFzpuCRvKwD16A9cPfiPiSSdwTy7FepEbxv64nahNNHYBlQsDsZn64WK41xsdJiB+TYWHTtjuI2riyWV4UWGqodRLFQsxLDSDAmSZbyFpk4PzmUR6nhotNUpjmIAef5tJABeCDsSL72nDcrwnWylmSqhaQs6TVMwbglgs6vhzRzTi0yuQVhdLgimqqSupiNQcDosXUx7oawK4qTaLVXV4Yw0lKoJUAhaaspB2JKta4MWIkH4Y0eQ9o6rMhZSQJB8M6h15WBhlYELtPug+kjcDKMdQBWJgsRB2J1fmvMFgDv2uI3CqtFlJBcGIKnYgwplb2LAXH/kAibYvjYnlKtMnxsyFqaqZOkq7iJZlKlRcr1BuY8idiM/mXVYMiIB5QIIJUAhjItMgR1t1w1EViHdDULBlA1SAACdLoO2kqSJ9822BrOKcPVaRai9RG1U00DUVnnaVmRACIYm0WNjgG1kM60MzRJ0ub7rqGle9wJ9T1scV/Acn+Jrmq0MoYJTm9wZappiCdUgHy88BcazTimKKFWLsKaMDBYwAdSFiVIDQTJ90i0Y0uSoDL0UpJUDFVIEACDdWbVpExzGZsSve8e1XkW2Tyi+IQHqHTN9QILy2okdhF5PTznAeS4hrzedrg6hSFLKoBIB0879j75X429Ra+dSkDUmKSkGCQCVG/odRAg3uLYp/YyvXRdTINNdnrKdUMZIN+RhPLqE/lBMG2DK6gxm722r5gu7GzgmwggAmBcmLXEjzIxylQ0OoLEqra7/Ei+oRe9539cOytcqwFRKi9SxXxATfrRDRvuwU4PpgPqNN1bSvQgzueaLi/Sx6dccd3a6MJqBn98qYJJ1bwy1IaBv8AS0yw/NOJcrlhTD1CCtzKgkgHbSNMTsv06b1/sdm/xVN3KimA7KFDEzH5m2Ivt6b2GL+pkSUZtW8rqhbkXp9jBJje/KMSdmqoOGcQSrUZ6UtDEVDpcAmDq0yu4ANwYsZxq8mxVFOgGwJZWLA73BJH5i3QbbnFF7OcCqZWi+oo5Yu0AyJJML59zfod98WHC+IxS8MkykKOpMWBidpj69cPQy19DeI09a6mGnSDF7wIBNjcEEiOobztifYOo9TN5kVKlRl1OgDO2kaWtHRSBa3SRjb1s3rU9GvI3Ee6T2856RiCjppKQgVIudCgXNiT3Pmd8E+07WdSmFEA7RuOwBHT9fjjzn2uZfxhAgSqeXSP2HzxuGzQ0ELa/wAyfv8A+WMF7WOPxYvvTXuIhmETPkPlhYy7PLWlLnTqEKZE7+R/XFHwBCr1R2Yz9n72xaZrcwb8psT8MR0cyJhSCeov9/Yx04y6Y1NVUECPlgLI5kOkrJE9bHeCPs7YKWpuIn/f9sD8NoaFIFxqbb1nDHjjZVTrSCCRv+l8R5hSFXVcSD+v/GDql5ixgx6xitFUtldb76Sxjy3gfe2GSNsuJBG4Dj42OC+Fcbr5ZwaTFTBkG6mOjKbEX+mB6j2U94+oH7X+GJaq2U9bj52xWy09V9mfaX8TSLMoVlIBjYyAQR262vEYOzVYxyxOPPfYriGmq42DrMean+hONjn65gBbHfqMbY59MuPah467kww5j2vbrvisdJ/vGDKJtNh6H6dcT8UzWljPMTYx1Avf0xUNmWYEyQINr7eXTv8APGWWc26JjbE+eqUzbSqg2AAUAEC0kCx3vgOvTmHBJAm0SSI6tuQLkAzt0mBNQWYk6R2E/vvP7YiNQDlFTSZIFxYxtHSdotiLdnJoGmcKjSFSBa7AG1tjP645gqpk6TEs9MFjcldOn4XFsLCNS0eMIJJYGzkgqSC5WNU/zEhCT3pr0GLOlxXKwKnilKiqNIVTIcsXJkggUxq0R1CzGMYTNzJ7YdTNvdH64vbLT0LhHtNTMo2mpU5jqLKAQSII1lBq/wAGpIi0ziHjmcYKADSI3UhtTp1OgqQEixGm21zE4wgW/bEyE6hEjaQO3r974u/JeOk8JvbXZPixJaoqs5LAVELS8lWVHVgAH3NiP6F9biweuNLyrNqkeVIrEQNJ/iN0Eegxm8nVZHDLErcTcHyI7f7HphnGsypao4EB1AG9idMjfpzCex9ML+Toce1rSb8QXqDSdCsqCCO7GrIuGmSJ/kY9IxepxujQLMxAWwEiYUQYQMbCTbaPpjK8K9nHcJ4ruitTZ1RSAdIU6WJPKAxnpMScWGQ4ZRSNpVlOssWMgBrAgAKQw/L13tidVSw8SpnnpoUNLKe87Ny+KB0kxYsPyjrPQRrKVMOyU9K6FWBpsJDkA7726HpvuMVGUzCMBoJaZiSrNfYCASOwaSbG4nB/Bnh2DNpC6UEnqzMSCSdyQPs4WfWNPDutDwmUDazzpEGQFKXCsJsNoKrYEeYxzO8O8cBmgOba1UExBtudSkxyt5ERuIeO5pYSAGCAztGkgS032IDegI64fleIGlRquLhVZoNrhSYtMT6Y4/HVC4Tk1y6BApp0wXl1DONzJ1SWQdSHGkWBLATgvOcZpUmis6iYFzyusQGUkxHfazbnlwBwLjprUUrsmjxbgBpAjlPNHXSD3v8ALIf9SMof4Sg6gA7BNyJKToI2Fp09LxaweM3U5f01vEPb7Kqwo06y1GYhRpGsXMQWDAbkX3vcmME1KRK3UljDAiAB0JWwiNrTv3vjxT2eH/eUNcqviLfSYJF1BAgkFoBvYE49qyWasYkwq3PXf7jGmU4pnZlOtyE+4TJhZ0yIjaxPUzsYxivZL2nr188wqFYCMQFWNTBlUSST3O+8RjWq6gk6Z2MWFxH6269d8Zz2f9jquVzDVKjoQVYaU1E3dTeVA6Yma7K2tvRzMop6E/sLx3nt3xRe1PCSalG6+JWbRfezJfzAV2Md13nFs2dVAKbEBtiTeJsI6/vJxX8c48jvRIlwj+IDqCKxGkQGkCNSkfTtOculZXo32h9jlWh4tM6RSUllgFmUEM7NfmKqTveLdBjz7L1Dci5We8HsID2B2nHr+S4r+KpVJ5dRdB+cwym9pAJDAx5Da2PIKdLQNLADe0Ej1JI6n9PPG+GXTKw85ljHIB9L+pmOnbDKGZhijwkkwTAnpBNiO/wxNTzY0k2sswPLp5bRiDiTKaU9iCN7DUOvfy88aJGhusggixF7d5G+IRlwKZpj3SCO8ahtO/wxH7T8JUZahWpx/E16jvDiYNvdUgRHdJGKXK8RqQOaZ6N/XcbYDqzr0iyLAuCjd9rdu2JWcisoPu6TbzBB/fAacUaBqXoRI7/ZxKvEUJE2N9+kjvgEo/2Wzh/EUmNiWKH/AFalx6VmszyAEbjqN/6Y8oy+lDqQizBtxvI6Y3P9qMV5naIAnpB2kmOnfv1xthdRGU7AcWYAxAJ6QPpGK1csSCdukm/yHfBWeDM/NECJtGxHT0m5jbzw1qxCkAAAkRa/vW/pGIs+1760FNGLu33eABPkMC5hRAlbW3Bm3l13wXXcAlR0Ek9T326RFvLA34gmmBHWZ62O3p0/1Ym9KMUL+VWI6ctM/UqcLFdXdgxAIiTuY9frhYRs6v39/e2Hqfu+Gin2vhynt9nFsyUXnBCtJHfEI+uOHMgE2+WALGlU+x88D8ZYOyKB70f0wLUzZkRthzZn+KrG8L9SCMQfTWcLzVLUBVJWGnouokgD+JB0qoAgQYC+mCMjkQraoGqoW8Ez73hswLQRMkREm694gZJ+KE7QPvtiOlmL3JI9b/Wb4czpXHfjd8QqikGmHZpBj3QsFb6HHkeVvOSLYytbjVRvdYyhLLBcydAWYZm2CzPn6QNqYgmS6gRJEwPjJB+5OAalErBnediD84Nj5Ye7Tx6rV5T2lenTRVUyX0iWJBQQgEG86oN78x33FlX9q/4b0HUKzoyhgT7thpYWuNt4OMNUzcssmAG1QO8jr9J7yeuLKnmjUry0uApUSYN2E37zO/TE3GNOVafg3GXVVpowC73JqBgAYCgEFYMC6iPph/EQc0wZgR4MiIgHUSNQIMsLE7CNQnfGYyNUeOxQwAVAk++IJNovMyPIg4MPFW/ElDcBZi29958unpiLj30ct/UtHhi06upSodDqESSswbyZsYN+jemLKlxeupIVj1vIG8eh6Yos1WAZtaiJnUTBEcuqRdrfQx0xYtlqhGqnV1gLspEwbzBBAkfp64zuG/S40T47mQW/+U/QHFhw7JyjFqmkoAQpkBt7SNjP6jaMU2czbql1kwLqzL2AJANyAZ+B747lM1JXUztaNJIO/WLSRuJHbeIxH8X9lrS5KIzLrO4EgyRK6rKekEi97WHfEtFVaegt7t7T13/MQBv1t3ohmqMgauax2BiPd94fL022xYgBQbENeJ7mLkQJAETfp5Y0yuvoTHdb72QrU3pOJBIcCQ1gVVBBNzygrb9MeY8XTS7wDKkzF7gkE9Le7sN+mN57H1FWlWkaoebAn30i4nvf5GwE4y/G8nTXOVAwHLDzZi3iANcTdgDf0tMgYXxZqzx4s9lyNcHoTJnexFwQO4tHTDKrA0yuo279OvyxFxLlrEqxuswQ4v1gEDa+xxBXzfLeL7bzEWnrjoY6WudzTVMp4croUhwACNJGqY2Gxbcdh0xTZOnIIHaY3vaIBH354tMhVEWiSNI73hSJPqPn54AJUbSDIDCwsQfS0+hwgkpZglb3/XHKhUm4/wBv9vPEWWeHuI1f8dPO3xxY+Apv0/W23l1wBVaRsJ++xwqdGuTKF+3vGY+e3rgipSCtM7dPl1wdlWYiwud+0bfP+uGFlwHilQHRmgoSCoYCbEmUIUReTBjpHbEtCuHWGMFVYA7aiBC/Akd9z8MA1A8bib9DbEtPL2jfbp9O/wB+WHc7C47qfMNN1Q2AFhMAeQ9BfAGcZtBJmQsg9THbvswI/wAI8saTgJuydysfWSI8saVaOmZ2BkfEbfK+M7m0keVfiGN1iDcXAsb7TjuPUXyak/3Q6dPLyEYWDmfF4UtdfSfURggwdo74AUY6RjTxmLqQNxgNnvhaz3OErA2ODYdoNJi24wi8sTtf6Yky9A3bsCf2xAq4QOP3OHUsRmOuJKeHsJ1YQfhh9KnrOlRJJAH36HEU4L4Q8VlYflk/fzOJCtroAbD5T02xN+KIBkkE2+EXPqZj5+WOFbYiqCThnta5DPqGY2JLC5EzaFI7Wnth2Qqlqz1JEMv5lMGTYeUCMVJGnQUs1j5WJuR/6/XBNF2aoLi8COnS/lsJPYHBpX/Vnxl9QVVUl2gKJkSSBt6wPjiTh9YNWqQTpGhNSm/KpWR5TPzGATXNNGebvCUyRBi4Z/KAfm/+HEvCeSoxlRewB2/aMKzrRzq7X2bzghUB5m2iBLREtNthfb6YB4ZxNNRSoDIhg0CAPMet8SZyqTJCqVAm3vEzfby7jFZkgTm6gQgFQVAt0sRt6/LC49aO5XcHrkfEqNpqKGKhSrb6d4U7SI7YucsjKoAqlgALNuYtM9TigzuWbVqKQd7SJj4RizpcRBhmETAkf06YjOWxWFXHDeLNRY6K4pncrp3kCTcbmF27DFfW4tVr5iqfDDuhCt4ZCyoGlCATBJ07CMVHC8yKmYcVASAoUAGLe+TE7na3fA9B4zGmkxp0mLQ9+i+60dJ7/viJjoZW1aVkouxLo6MN5lflFjH74Gqez6PdKkz/ADXt6iP0xf8AB+FZutl3emhrhGKt4YBOwYcohiCDMgHFXmkCctSmUYbghgR8In6YVtnfaLj+AqfAa9NgywwHTVAPwPqcR5nJMKhLA80mY2Mz9ML8VFemlOodJaSZMWBOkyBYxHxxoBmSdoPoR++Ffkyw97RplUqzchvh9fS8YI/tMjpb9saMuOzDEFfLI24B9QJ27jC/9H7CZurnA04Iy3Eo7jubH6Ysm4EhNiV+uBqvs835WB9R/TFfzwaonL55WuDJ8hf1jvg+iwMb+f8AvjL18m6G4PqP6jEuX4q6ecWuL40mWxLp6F7MKPHjupjygg41dZIQxvftv548z4L7UKrrUMKw3BmCLg39D2sceg5Li1OuhZGkWBHYx9fL0xllv2NcLKatMG5N/Nh/TCxIuZKALLW7Ex8L4WFteo+exh6icPdvO952j4HHaa9wPvvjqY6NZYxC1PBbURE7fCfnGIwBvv5GRhjiSmKR/wATR8AJ/U/TCQg9sE8VSBSW06A7Ad2JIt6RgEqRfEwsjWS+HUmx1amFoHfDS7rwXkKsaj2U/XAenE2Wq6Qwjcff64DNdp264uOPcAXK+HzF9YabAbRsPiflinpQXWe4n0kT9MXvtrUmsomQEBHxLH+nwjBvs5+qA0U7v9LYcmkAhS2oyCT0Ui8X6kR6E98MjHDhjZuczBeLEKAFAmYAub9SWkn1x2hVAJ1CJAIBmP8AjBOWy8OuraznvoBufkDgXNVQy05aSFKnyAY6R8sHvRy67XPDswfENx4ayxMDYKWgfKI88DcLcrULkhi15kzMyTtitOYhQF858xhU6w1E7CCB+l/hgHTYUKrk+/bsYj5GxxAKgLaXUjz7DeT6YqKWaYREHB2bzv8ACAa2shfML+Y/K3+rCi7aF4Uhq1KjLNoIiJAkx+gw6tkKpaxt1Bgev0xHwGqqVHJYJ0Hzn+mL8cYXZmpnzlcF9Sm4T7SZjKr/AAqj0oA8gY7i6N8cScQ43VzTirmOZ2CyQIBCgAG1hYdIwE+coEf3qjykR9DgQ5iiJh9+qFr+oAviLhsdhfaJOqLC2m/W4/cYP4XSbwElVYxYhgLEyN+22KriBBACsWHUQRIkeUY5wzMMqlD0Mjbr3+++JywvHUTevGlFSoIHhx25gRiQO03X9D9fXFYuZUwVdJ7Q03+BH1xMuZBuX+Sqf/6xy2WfSd/ot3M7keot8xhy1iBcj6ix+GBC6yDr+aMD9DGJBVmwNNuly37k4nWxsSc2DaR88MqZZG94A/C/zAxAdf8A9sH0IP7fviOrUOmyOr3g2i/desHsfnhzEFW4Ep90kfUY5SyFSkwZHhu6sVP03/2wNSq5smAFP+bSv1ZhfB9LN8o1vRDf4aquCfRNUY04566Gr9D043mwI8Vf9SIT8ThYqKnGUUkFqcjuxH0NORhYOHyfh/5M41CdgLdoxEaeFhY65dtbNHaD0OJKGTLEfCbnqYx3CxOeVkEn25n8xrruxFtgOwFh+mGXI3tjmFjRMRMo7XxzV3xzCwk09NrY6ThYWAQ/LLzr6j9cGcWqFqn+VQPUCT+/6Y7hYPsgMzjTeyfsstdTWqcyqdIpi2pj7stNhMm28bjCwsR8lsx6X8clvaLjvgo9SjAV0GjkBYyN1OoBQs9u564oq9NBpKLtuTfUZ7EmLYWFisfBl0hruGM6VUdlED+uIHpjCwsXEb2uOGcNnK1Kw3puBBJi+np8cDy1RhqAMWj9pMx647hYj9p7u5F5R9lgELuJA6cv1+/hiJMvQGykkef+2O4WOaZ5VrxglMtT/knpcg/tiY00iNK7R7o+GFhY15VN/wAfDVSmoEIPko/QYlUrG0bkfcYWFii39meID/40Mdx9O3y747Vy6kA6F+zthYWFcZVSS9hK/DwGhWI/5jph68LESXnHcLGdkibjDW4eRdSfgYth1NnBiTPrhYWM7NjjD9TNbfy74EbgXYEDeFMfvhYWD/XxWOMsR/2AvXUf9Q/phYWFg5Un/9k="/>
          <p:cNvSpPr>
            <a:spLocks noChangeAspect="1" noChangeArrowheads="1"/>
          </p:cNvSpPr>
          <p:nvPr/>
        </p:nvSpPr>
        <p:spPr bwMode="auto">
          <a:xfrm>
            <a:off x="155575" y="-830263"/>
            <a:ext cx="2619375" cy="1743076"/>
          </a:xfrm>
          <a:prstGeom prst="rect">
            <a:avLst/>
          </a:prstGeom>
          <a:noFill/>
        </p:spPr>
        <p:txBody>
          <a:bodyPr vert="horz" wrap="square" lIns="91440" tIns="45720" rIns="91440" bIns="45720" numCol="1" anchor="t" anchorCtr="0" compatLnSpc="1">
            <a:prstTxWarp prst="textNoShape">
              <a:avLst/>
            </a:prstTxWarp>
          </a:bodyPr>
          <a:lstStyle/>
          <a:p>
            <a:endParaRPr lang="pl-PL"/>
          </a:p>
        </p:txBody>
      </p:sp>
      <p:pic>
        <p:nvPicPr>
          <p:cNvPr id="1034" name="Picture 10" descr="https://encrypted-tbn0.gstatic.com/images?q=tbn:ANd9GcRML5lG8P6QWpUzK6rRnxUspgqpavxfLMzyN76In_G2fbhgJtVU"/>
          <p:cNvPicPr>
            <a:picLocks noChangeAspect="1" noChangeArrowheads="1"/>
          </p:cNvPicPr>
          <p:nvPr/>
        </p:nvPicPr>
        <p:blipFill>
          <a:blip r:embed="rId2" cstate="print"/>
          <a:srcRect/>
          <a:stretch>
            <a:fillRect/>
          </a:stretch>
        </p:blipFill>
        <p:spPr bwMode="auto">
          <a:xfrm>
            <a:off x="214282" y="1714488"/>
            <a:ext cx="4714908" cy="3277651"/>
          </a:xfrm>
          <a:prstGeom prst="rect">
            <a:avLst/>
          </a:prstGeom>
          <a:noFill/>
        </p:spPr>
      </p:pic>
      <p:pic>
        <p:nvPicPr>
          <p:cNvPr id="1036" name="Picture 12" descr="https://encrypted-tbn1.gstatic.com/images?q=tbn:ANd9GcTnTLS_xjjIc5f9D7zUO7n2B5souVBd-2nhqCGjFAnSMNFI98SO"/>
          <p:cNvPicPr>
            <a:picLocks noChangeAspect="1" noChangeArrowheads="1"/>
          </p:cNvPicPr>
          <p:nvPr/>
        </p:nvPicPr>
        <p:blipFill>
          <a:blip r:embed="rId3" cstate="print"/>
          <a:srcRect/>
          <a:stretch>
            <a:fillRect/>
          </a:stretch>
        </p:blipFill>
        <p:spPr bwMode="auto">
          <a:xfrm>
            <a:off x="5357818" y="4050979"/>
            <a:ext cx="3538545" cy="2664157"/>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28596" y="500042"/>
            <a:ext cx="814393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pl-PL" sz="2700" b="1" i="0" u="none" strike="noStrike" cap="none" normalizeH="0" baseline="0" dirty="0" smtClean="0">
                <a:ln>
                  <a:noFill/>
                </a:ln>
                <a:solidFill>
                  <a:schemeClr val="bg2">
                    <a:lumMod val="10000"/>
                  </a:schemeClr>
                </a:solidFill>
                <a:effectLst/>
                <a:ea typeface="Calibri" pitchFamily="34" charset="0"/>
                <a:cs typeface="Times New Roman" pitchFamily="18" charset="0"/>
              </a:rPr>
              <a:t>			</a:t>
            </a: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Erected in the 13th century, </a:t>
            </a:r>
            <a:r>
              <a:rPr kumimoji="0" lang="pl-PL" sz="2700" b="1" i="0" u="none" strike="noStrike" cap="none" normalizeH="0" baseline="0" dirty="0" smtClean="0">
                <a:ln>
                  <a:noFill/>
                </a:ln>
                <a:solidFill>
                  <a:schemeClr val="bg2">
                    <a:lumMod val="10000"/>
                  </a:schemeClr>
                </a:solidFill>
                <a:effectLst/>
                <a:ea typeface="Calibri" pitchFamily="34" charset="0"/>
                <a:cs typeface="Times New Roman" pitchFamily="18" charset="0"/>
              </a:rPr>
              <a:t>				</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situated at the top of </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L</a:t>
            </a:r>
            <a:r>
              <a:rPr kumimoji="0" lang="en-US"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ipowiec</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H</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ill, </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after which it was named</a:t>
            </a: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 </a:t>
            </a:r>
            <a:endParaRPr kumimoji="0" lang="pl-PL" sz="2700" b="1" i="0" u="none" strike="noStrike" cap="none" normalizeH="0" baseline="0" dirty="0" smtClean="0">
              <a:ln>
                <a:noFill/>
              </a:ln>
              <a:solidFill>
                <a:schemeClr val="bg2">
                  <a:lumMod val="10000"/>
                </a:schemeClr>
              </a:solidFill>
              <a:effectLst/>
              <a:ea typeface="Calibri" pitchFamily="34" charset="0"/>
              <a:cs typeface="Times New Roman" pitchFamily="18" charset="0"/>
            </a:endParaRPr>
          </a:p>
          <a:p>
            <a:pPr marL="0" marR="0" lvl="0" indent="450850" algn="l" defTabSz="914400" rtl="0" eaLnBrk="1" fontAlgn="base" latinLnBrk="0" hangingPunct="1">
              <a:lnSpc>
                <a:spcPct val="100000"/>
              </a:lnSpc>
              <a:spcBef>
                <a:spcPct val="0"/>
              </a:spcBef>
              <a:spcAft>
                <a:spcPct val="0"/>
              </a:spcAft>
              <a:buClrTx/>
              <a:buSzTx/>
              <a:buFontTx/>
              <a:buNone/>
              <a:tabLst/>
            </a:pPr>
            <a:endParaRPr kumimoji="0" lang="pl-PL" sz="2700" b="1" i="0" u="none" strike="noStrike" cap="none" normalizeH="0" baseline="0" dirty="0" smtClean="0">
              <a:ln>
                <a:noFill/>
              </a:ln>
              <a:solidFill>
                <a:schemeClr val="bg2">
                  <a:lumMod val="10000"/>
                </a:schemeClr>
              </a:solidFill>
              <a:effectLst/>
              <a:ea typeface="Calibri" pitchFamily="34" charset="0"/>
              <a:cs typeface="Times New Roman" pitchFamily="18" charset="0"/>
            </a:endParaRPr>
          </a:p>
          <a:p>
            <a:pPr marL="0" marR="0" lvl="0" algn="l" defTabSz="914400" rtl="0" eaLnBrk="1" fontAlgn="base" latinLnBrk="0" hangingPunct="1">
              <a:lnSpc>
                <a:spcPct val="100000"/>
              </a:lnSpc>
              <a:spcBef>
                <a:spcPct val="0"/>
              </a:spcBef>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At first it was made of wood and was later rebuilt in stone. At first it served for defensive and protective purposes of a merchant rout. Until the end of  the 16th century it was a prison </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for people sentenced to death by starvation. Convicts were pulled down into the deep dungeon and left there to die. </a:t>
            </a:r>
            <a:endParaRPr kumimoji="0" lang="en-US" sz="2700" b="1" i="0" u="none" strike="noStrike" cap="none" normalizeH="0" baseline="0" dirty="0" smtClean="0">
              <a:ln>
                <a:noFill/>
              </a:ln>
              <a:solidFill>
                <a:schemeClr val="bg2">
                  <a:lumMod val="10000"/>
                </a:schemeClr>
              </a:solidFill>
              <a:effectLst/>
            </a:endParaRPr>
          </a:p>
        </p:txBody>
      </p:sp>
      <p:pic>
        <p:nvPicPr>
          <p:cNvPr id="4" name="Picture 2" descr="http://galeria.wrotamalopolski.pl/main.php?g2_view=core.DownloadItem&amp;g2_itemId=33203&amp;g2_serialNumber=1"/>
          <p:cNvPicPr>
            <a:picLocks noChangeAspect="1" noChangeArrowheads="1"/>
          </p:cNvPicPr>
          <p:nvPr/>
        </p:nvPicPr>
        <p:blipFill>
          <a:blip r:embed="rId2" cstate="print"/>
          <a:srcRect b="3227"/>
          <a:stretch>
            <a:fillRect/>
          </a:stretch>
        </p:blipFill>
        <p:spPr bwMode="auto">
          <a:xfrm>
            <a:off x="0" y="0"/>
            <a:ext cx="3197945" cy="2143116"/>
          </a:xfrm>
          <a:prstGeom prst="rect">
            <a:avLst/>
          </a:prstGeom>
          <a:noFill/>
        </p:spPr>
      </p:pic>
      <p:pic>
        <p:nvPicPr>
          <p:cNvPr id="5" name="Picture 4" descr="https://encrypted-tbn0.gstatic.com/images?q=tbn:ANd9GcRJbSl739cK_RghEY47m-MnPKCKAg8GWom56mBLNmf68D3xXj-Vwg"/>
          <p:cNvPicPr>
            <a:picLocks noChangeAspect="1" noChangeArrowheads="1"/>
          </p:cNvPicPr>
          <p:nvPr/>
        </p:nvPicPr>
        <p:blipFill>
          <a:blip r:embed="rId3" cstate="print"/>
          <a:srcRect/>
          <a:stretch>
            <a:fillRect/>
          </a:stretch>
        </p:blipFill>
        <p:spPr bwMode="auto">
          <a:xfrm>
            <a:off x="214282" y="4714884"/>
            <a:ext cx="2657722" cy="1990727"/>
          </a:xfrm>
          <a:prstGeom prst="rect">
            <a:avLst/>
          </a:prstGeom>
          <a:noFill/>
        </p:spPr>
      </p:pic>
      <p:pic>
        <p:nvPicPr>
          <p:cNvPr id="6" name="Picture 6" descr="https://encrypted-tbn1.gstatic.com/images?q=tbn:ANd9GcQnd35fB45AKcYkqOhWcODKmUqNp1RYhJz5lMJowW7K5e8PrAl-kg"/>
          <p:cNvPicPr>
            <a:picLocks noChangeAspect="1" noChangeArrowheads="1"/>
          </p:cNvPicPr>
          <p:nvPr/>
        </p:nvPicPr>
        <p:blipFill>
          <a:blip r:embed="rId4" cstate="print"/>
          <a:srcRect/>
          <a:stretch>
            <a:fillRect/>
          </a:stretch>
        </p:blipFill>
        <p:spPr bwMode="auto">
          <a:xfrm>
            <a:off x="5786446" y="4322389"/>
            <a:ext cx="3109917" cy="2329437"/>
          </a:xfrm>
          <a:prstGeom prst="rect">
            <a:avLst/>
          </a:prstGeom>
          <a:noFill/>
        </p:spPr>
      </p:pic>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robinia.blox.pl/resource/zamek_lipowiec_3.JPG"/>
          <p:cNvPicPr>
            <a:picLocks noChangeAspect="1" noChangeArrowheads="1"/>
          </p:cNvPicPr>
          <p:nvPr/>
        </p:nvPicPr>
        <p:blipFill>
          <a:blip r:embed="rId2" cstate="print"/>
          <a:srcRect b="7047"/>
          <a:stretch>
            <a:fillRect/>
          </a:stretch>
        </p:blipFill>
        <p:spPr bwMode="auto">
          <a:xfrm>
            <a:off x="6143636" y="142852"/>
            <a:ext cx="2500330" cy="3100407"/>
          </a:xfrm>
          <a:prstGeom prst="rect">
            <a:avLst/>
          </a:prstGeom>
          <a:noFill/>
        </p:spPr>
      </p:pic>
      <p:sp>
        <p:nvSpPr>
          <p:cNvPr id="8" name="pole tekstowe 7"/>
          <p:cNvSpPr txBox="1"/>
          <p:nvPr/>
        </p:nvSpPr>
        <p:spPr>
          <a:xfrm>
            <a:off x="214282" y="3071810"/>
            <a:ext cx="5929322" cy="3000821"/>
          </a:xfrm>
          <a:prstGeom prst="rect">
            <a:avLst/>
          </a:prstGeom>
          <a:noFill/>
        </p:spPr>
        <p:txBody>
          <a:bodyPr wrap="square" rtlCol="0">
            <a:spAutoFit/>
          </a:bodyPr>
          <a:lstStyle/>
          <a:p>
            <a:pPr lvl="0" fontAlgn="base">
              <a:spcBef>
                <a:spcPct val="0"/>
              </a:spcBef>
              <a:spcAft>
                <a:spcPct val="0"/>
              </a:spcAft>
            </a:pPr>
            <a:r>
              <a:rPr lang="en-US" sz="2700" b="1" dirty="0" smtClean="0">
                <a:solidFill>
                  <a:schemeClr val="bg2">
                    <a:lumMod val="10000"/>
                  </a:schemeClr>
                </a:solidFill>
                <a:ea typeface="Times New Roman" pitchFamily="18" charset="0"/>
                <a:cs typeface="Times New Roman" pitchFamily="18" charset="0"/>
              </a:rPr>
              <a:t>The castle acquired its present shape in the 15th century. Its small courtyard was surrounded by dwelling houses and an outer castle below was encircled by the wall. Another three floors were added around the tower. It has remained like this up till now. </a:t>
            </a:r>
            <a:endParaRPr lang="en-US" sz="2700" b="1" dirty="0" smtClean="0">
              <a:solidFill>
                <a:schemeClr val="bg2">
                  <a:lumMod val="10000"/>
                </a:schemeClr>
              </a:solidFill>
            </a:endParaRPr>
          </a:p>
        </p:txBody>
      </p:sp>
      <p:pic>
        <p:nvPicPr>
          <p:cNvPr id="54281" name="Picture 9" descr="http://www.it-jura.pl/rys/plany/male/lipowiec.jpg"/>
          <p:cNvPicPr>
            <a:picLocks noChangeAspect="1" noChangeArrowheads="1"/>
          </p:cNvPicPr>
          <p:nvPr/>
        </p:nvPicPr>
        <p:blipFill>
          <a:blip r:embed="rId3" cstate="print"/>
          <a:srcRect/>
          <a:stretch>
            <a:fillRect/>
          </a:stretch>
        </p:blipFill>
        <p:spPr bwMode="auto">
          <a:xfrm>
            <a:off x="6286512" y="3714752"/>
            <a:ext cx="2609770" cy="2909893"/>
          </a:xfrm>
          <a:prstGeom prst="rect">
            <a:avLst/>
          </a:prstGeom>
          <a:noFill/>
        </p:spPr>
      </p:pic>
      <p:pic>
        <p:nvPicPr>
          <p:cNvPr id="54283" name="Picture 11" descr="http://eko-polska.pl/uploads/artykuly/zamek%20Lipowiec.jpg"/>
          <p:cNvPicPr>
            <a:picLocks noChangeAspect="1" noChangeArrowheads="1"/>
          </p:cNvPicPr>
          <p:nvPr/>
        </p:nvPicPr>
        <p:blipFill>
          <a:blip r:embed="rId4" cstate="print"/>
          <a:srcRect/>
          <a:stretch>
            <a:fillRect/>
          </a:stretch>
        </p:blipFill>
        <p:spPr bwMode="auto">
          <a:xfrm>
            <a:off x="428596" y="142852"/>
            <a:ext cx="3857652" cy="2900954"/>
          </a:xfrm>
          <a:prstGeom prst="rect">
            <a:avLst/>
          </a:prstGeom>
          <a:noFill/>
        </p:spPr>
      </p:pic>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encrypted-tbn2.gstatic.com/images?q=tbn:ANd9GcTgca1RhNDG0Z-Yvw3-rbIGAG-AFlPbu8eARy3opkSBFM1yfjs1"/>
          <p:cNvPicPr>
            <a:picLocks noChangeAspect="1" noChangeArrowheads="1"/>
          </p:cNvPicPr>
          <p:nvPr/>
        </p:nvPicPr>
        <p:blipFill>
          <a:blip r:embed="rId2" cstate="print"/>
          <a:srcRect/>
          <a:stretch>
            <a:fillRect/>
          </a:stretch>
        </p:blipFill>
        <p:spPr bwMode="auto">
          <a:xfrm>
            <a:off x="6643702" y="3500438"/>
            <a:ext cx="2347916" cy="3206027"/>
          </a:xfrm>
          <a:prstGeom prst="rect">
            <a:avLst/>
          </a:prstGeom>
          <a:noFill/>
        </p:spPr>
      </p:pic>
      <p:sp>
        <p:nvSpPr>
          <p:cNvPr id="55297" name="Rectangle 1"/>
          <p:cNvSpPr>
            <a:spLocks noChangeArrowheads="1"/>
          </p:cNvSpPr>
          <p:nvPr/>
        </p:nvSpPr>
        <p:spPr bwMode="auto">
          <a:xfrm>
            <a:off x="214282" y="428604"/>
            <a:ext cx="871543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Aft>
                <a:spcPct val="0"/>
              </a:spcAft>
              <a:buClrTx/>
              <a:buSzTx/>
              <a:buFontTx/>
              <a:buNone/>
              <a:tabLst/>
            </a:pP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Several</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ghost</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stories</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are</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of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course</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related to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the</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castle</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One of them was the </a:t>
            </a:r>
            <a:r>
              <a:rPr kumimoji="0" lang="pl-PL"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ghost</a:t>
            </a:r>
            <a:r>
              <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of Bishop </a:t>
            </a:r>
            <a:r>
              <a:rPr kumimoji="0" lang="en-US" sz="2700" b="1" i="0" u="none" strike="noStrike" cap="none" normalizeH="0" baseline="0" dirty="0" err="1" smtClean="0">
                <a:ln>
                  <a:noFill/>
                </a:ln>
                <a:solidFill>
                  <a:schemeClr val="bg2">
                    <a:lumMod val="10000"/>
                  </a:schemeClr>
                </a:solidFill>
                <a:effectLst/>
                <a:ea typeface="Times New Roman" pitchFamily="18" charset="0"/>
                <a:cs typeface="Times New Roman" pitchFamily="18" charset="0"/>
              </a:rPr>
              <a:t>Oleśnicki</a:t>
            </a: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 which, however, appeared only until the fire in the early nineteenth century. </a:t>
            </a:r>
            <a:endParaRPr kumimoji="0" lang="pl-PL" sz="2700" b="1" i="0" u="none" strike="noStrike" cap="none" normalizeH="0" baseline="0" dirty="0" smtClean="0">
              <a:ln>
                <a:noFill/>
              </a:ln>
              <a:solidFill>
                <a:schemeClr val="bg2">
                  <a:lumMod val="10000"/>
                </a:schemeClr>
              </a:solidFill>
              <a:effectLst/>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But even nowadays, if you’ve got the nerve and stay at the castle till midnight, you can see a black shadow. It’s a cart drawn by six pairs of horses. A bishop in purple gets off and enters the courtyard.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Behind him, guards drag a condemned man,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the executioner raises his sword and then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struck by lightning, falls to the ground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and the ghosts disappear.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Eyewitnesses claim that, even on a warm </a:t>
            </a:r>
            <a:endParaRPr kumimoji="0" lang="pl-PL"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endParaRPr>
          </a:p>
          <a:p>
            <a:pPr marL="0" marR="0" lvl="0" algn="l" defTabSz="914400" rtl="0" eaLnBrk="0" fontAlgn="base" latinLnBrk="0" hangingPunct="0">
              <a:lnSpc>
                <a:spcPct val="100000"/>
              </a:lnSpc>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Times New Roman" pitchFamily="18" charset="0"/>
                <a:cs typeface="Times New Roman" pitchFamily="18" charset="0"/>
              </a:rPr>
              <a:t>night the air gets icy.</a:t>
            </a:r>
            <a:endParaRPr kumimoji="0" lang="en-US" sz="2700" b="1" i="0" u="none" strike="noStrike" cap="none" normalizeH="0" baseline="0" dirty="0" smtClean="0">
              <a:ln>
                <a:noFill/>
              </a:ln>
              <a:solidFill>
                <a:schemeClr val="bg2">
                  <a:lumMod val="10000"/>
                </a:schemeClr>
              </a:solidFill>
              <a:effectLst/>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0" y="285728"/>
            <a:ext cx="9144000" cy="3831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The Krakow regional costume is considered to be the best-known of Polish folk costumes. As a result of historical events, and the influence of patriotic as well as artistic ideas, the Krakow costume has acquired a symbolic meaning. This is especially true of the man's white overcoat called “</a:t>
            </a:r>
            <a:r>
              <a:rPr kumimoji="0" lang="en-US" sz="2700" b="1" i="0" u="none" strike="noStrike" cap="none" normalizeH="0" baseline="0" dirty="0" err="1" smtClean="0">
                <a:ln>
                  <a:noFill/>
                </a:ln>
                <a:solidFill>
                  <a:schemeClr val="bg2">
                    <a:lumMod val="10000"/>
                  </a:schemeClr>
                </a:solidFill>
                <a:effectLst/>
                <a:ea typeface="Calibri" pitchFamily="34" charset="0"/>
                <a:cs typeface="Times New Roman" pitchFamily="18" charset="0"/>
              </a:rPr>
              <a:t>sukmana</a:t>
            </a: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 and a red square cap, decorated with peacock feathers. These two elements and the white and red </a:t>
            </a:r>
            <a:r>
              <a:rPr kumimoji="0" lang="en-US" sz="2700" b="1" i="0" u="none" strike="noStrike" cap="none" normalizeH="0" baseline="0" dirty="0" err="1" smtClean="0">
                <a:ln>
                  <a:noFill/>
                </a:ln>
                <a:solidFill>
                  <a:schemeClr val="bg2">
                    <a:lumMod val="10000"/>
                  </a:schemeClr>
                </a:solidFill>
                <a:effectLst/>
                <a:ea typeface="Calibri" pitchFamily="34" charset="0"/>
                <a:cs typeface="Times New Roman" pitchFamily="18" charset="0"/>
              </a:rPr>
              <a:t>colours</a:t>
            </a:r>
            <a:r>
              <a:rPr kumimoji="0" lang="en-US" sz="2700" b="1" i="0" u="none" strike="noStrike" cap="none" normalizeH="0" baseline="0" dirty="0" smtClean="0">
                <a:ln>
                  <a:noFill/>
                </a:ln>
                <a:solidFill>
                  <a:schemeClr val="bg2">
                    <a:lumMod val="10000"/>
                  </a:schemeClr>
                </a:solidFill>
                <a:effectLst/>
                <a:ea typeface="Calibri" pitchFamily="34" charset="0"/>
                <a:cs typeface="Times New Roman" pitchFamily="18" charset="0"/>
              </a:rPr>
              <a:t> came to symbolize the Poles and Poland and the Krakow regional costume has become a national costume. </a:t>
            </a:r>
            <a:endParaRPr kumimoji="0" lang="en-US" sz="2700" b="1" i="0" u="none" strike="noStrike" cap="none" normalizeH="0" baseline="0" dirty="0" smtClean="0">
              <a:ln>
                <a:noFill/>
              </a:ln>
              <a:solidFill>
                <a:schemeClr val="bg2">
                  <a:lumMod val="10000"/>
                </a:schemeClr>
              </a:solidFill>
              <a:effectLst/>
            </a:endParaRPr>
          </a:p>
        </p:txBody>
      </p:sp>
      <p:pic>
        <p:nvPicPr>
          <p:cNvPr id="51203" name="Picture 3" descr="http://upload.wikimedia.org/wikipedia/commons/thumb/7/7d/Z_krakowskie.jpg/350px-Z_krakowskie.jpg"/>
          <p:cNvPicPr>
            <a:picLocks noChangeAspect="1" noChangeArrowheads="1"/>
          </p:cNvPicPr>
          <p:nvPr/>
        </p:nvPicPr>
        <p:blipFill>
          <a:blip r:embed="rId2" cstate="print"/>
          <a:srcRect/>
          <a:stretch>
            <a:fillRect/>
          </a:stretch>
        </p:blipFill>
        <p:spPr bwMode="auto">
          <a:xfrm>
            <a:off x="0" y="4091536"/>
            <a:ext cx="4572000" cy="2599510"/>
          </a:xfrm>
          <a:prstGeom prst="rect">
            <a:avLst/>
          </a:prstGeom>
          <a:noFill/>
        </p:spPr>
      </p:pic>
      <p:pic>
        <p:nvPicPr>
          <p:cNvPr id="51205" name="Picture 5" descr="http://upload.wikimedia.org/wikipedia/commons/thumb/b/b2/Polish_Krak%C3%B3w_Grenadiers_1794.PNG/250px-Polish_Krak%C3%B3w_Grenadiers_1794.PNG"/>
          <p:cNvPicPr>
            <a:picLocks noChangeAspect="1" noChangeArrowheads="1"/>
          </p:cNvPicPr>
          <p:nvPr/>
        </p:nvPicPr>
        <p:blipFill>
          <a:blip r:embed="rId3" cstate="print"/>
          <a:srcRect/>
          <a:stretch>
            <a:fillRect/>
          </a:stretch>
        </p:blipFill>
        <p:spPr bwMode="auto">
          <a:xfrm>
            <a:off x="6357950" y="3714752"/>
            <a:ext cx="2381250" cy="2895601"/>
          </a:xfrm>
          <a:prstGeom prst="rect">
            <a:avLst/>
          </a:prstGeom>
          <a:noFill/>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1 dom podmiejski z Chrzanowa.jpg"/>
          <p:cNvPicPr>
            <a:picLocks noChangeAspect="1"/>
          </p:cNvPicPr>
          <p:nvPr/>
        </p:nvPicPr>
        <p:blipFill>
          <a:blip r:embed="rId3" cstate="print"/>
          <a:stretch>
            <a:fillRect/>
          </a:stretch>
        </p:blipFill>
        <p:spPr>
          <a:xfrm>
            <a:off x="357158" y="1928802"/>
            <a:ext cx="6286544" cy="4719628"/>
          </a:xfrm>
          <a:prstGeom prst="rect">
            <a:avLst/>
          </a:prstGeom>
        </p:spPr>
      </p:pic>
      <p:sp>
        <p:nvSpPr>
          <p:cNvPr id="6" name="Prostokąt 5"/>
          <p:cNvSpPr/>
          <p:nvPr/>
        </p:nvSpPr>
        <p:spPr>
          <a:xfrm>
            <a:off x="3786182" y="214290"/>
            <a:ext cx="5012911" cy="1754326"/>
          </a:xfrm>
          <a:prstGeom prst="rect">
            <a:avLst/>
          </a:prstGeom>
          <a:noFill/>
        </p:spPr>
        <p:txBody>
          <a:bodyPr wrap="none" lIns="91440" tIns="45720" rIns="91440" bIns="45720">
            <a:spAutoFit/>
          </a:bodyPr>
          <a:lstStyle/>
          <a:p>
            <a:pPr algn="ctr"/>
            <a:r>
              <a:rPr lang="pl-PL" sz="5400" b="1"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Suburban house </a:t>
            </a:r>
          </a:p>
          <a:p>
            <a:pPr algn="ctr"/>
            <a:r>
              <a:rPr lang="pl-PL" sz="5400" b="1"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Chrzanów</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2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14282" y="357166"/>
            <a:ext cx="8229600" cy="4525963"/>
          </a:xfrm>
        </p:spPr>
        <p:txBody>
          <a:bodyPr/>
          <a:lstStyle/>
          <a:p>
            <a:pPr algn="ctr">
              <a:buNone/>
            </a:pPr>
            <a:r>
              <a:rPr lang="en-US" b="1" dirty="0" smtClean="0">
                <a:solidFill>
                  <a:schemeClr val="bg2">
                    <a:lumMod val="10000"/>
                  </a:schemeClr>
                </a:solidFill>
              </a:rPr>
              <a:t>The suburban house dating back to the year of 1804 from </a:t>
            </a:r>
            <a:r>
              <a:rPr lang="en-US" b="1" dirty="0" err="1" smtClean="0">
                <a:solidFill>
                  <a:schemeClr val="bg2">
                    <a:lumMod val="10000"/>
                  </a:schemeClr>
                </a:solidFill>
              </a:rPr>
              <a:t>Chrzanów</a:t>
            </a:r>
            <a:r>
              <a:rPr lang="pl-PL" b="1" dirty="0" smtClean="0">
                <a:solidFill>
                  <a:schemeClr val="bg2">
                    <a:lumMod val="10000"/>
                  </a:schemeClr>
                </a:solidFill>
              </a:rPr>
              <a:t>;</a:t>
            </a:r>
            <a:r>
              <a:rPr lang="en-US" b="1" dirty="0" smtClean="0">
                <a:solidFill>
                  <a:schemeClr val="bg2">
                    <a:lumMod val="10000"/>
                  </a:schemeClr>
                </a:solidFill>
              </a:rPr>
              <a:t> belonged to the </a:t>
            </a:r>
            <a:r>
              <a:rPr lang="en-US" b="1" dirty="0" err="1" smtClean="0">
                <a:solidFill>
                  <a:schemeClr val="bg2">
                    <a:lumMod val="10000"/>
                  </a:schemeClr>
                </a:solidFill>
              </a:rPr>
              <a:t>Buliński</a:t>
            </a:r>
            <a:r>
              <a:rPr lang="en-US" b="1" dirty="0" smtClean="0">
                <a:solidFill>
                  <a:schemeClr val="bg2">
                    <a:lumMod val="10000"/>
                  </a:schemeClr>
                </a:solidFill>
              </a:rPr>
              <a:t> family.</a:t>
            </a:r>
            <a:endParaRPr lang="pl-PL" b="1" dirty="0">
              <a:solidFill>
                <a:schemeClr val="bg2">
                  <a:lumMod val="10000"/>
                </a:schemeClr>
              </a:solidFill>
            </a:endParaRPr>
          </a:p>
        </p:txBody>
      </p:sp>
      <p:pic>
        <p:nvPicPr>
          <p:cNvPr id="4" name="Obraz 3" descr="1 dom podmiejski z Chrzanowa (2).bmp"/>
          <p:cNvPicPr>
            <a:picLocks noChangeAspect="1"/>
          </p:cNvPicPr>
          <p:nvPr/>
        </p:nvPicPr>
        <p:blipFill>
          <a:blip r:embed="rId2" cstate="print"/>
          <a:stretch>
            <a:fillRect/>
          </a:stretch>
        </p:blipFill>
        <p:spPr>
          <a:xfrm>
            <a:off x="1714480" y="2285992"/>
            <a:ext cx="5572164" cy="39290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3  Karczma z Minogi (1).bmp"/>
          <p:cNvPicPr>
            <a:picLocks noGrp="1" noChangeAspect="1"/>
          </p:cNvPicPr>
          <p:nvPr>
            <p:ph idx="1"/>
          </p:nvPr>
        </p:nvPicPr>
        <p:blipFill>
          <a:blip r:embed="rId2" cstate="print"/>
          <a:stretch>
            <a:fillRect/>
          </a:stretch>
        </p:blipFill>
        <p:spPr>
          <a:xfrm>
            <a:off x="214282" y="285728"/>
            <a:ext cx="5415402" cy="4071966"/>
          </a:xfrm>
        </p:spPr>
      </p:pic>
      <p:pic>
        <p:nvPicPr>
          <p:cNvPr id="5" name="Obraz 4" descr="3  Karczma z Minogi (2).jpg"/>
          <p:cNvPicPr>
            <a:picLocks noChangeAspect="1"/>
          </p:cNvPicPr>
          <p:nvPr/>
        </p:nvPicPr>
        <p:blipFill>
          <a:blip r:embed="rId3" cstate="print"/>
          <a:stretch>
            <a:fillRect/>
          </a:stretch>
        </p:blipFill>
        <p:spPr>
          <a:xfrm>
            <a:off x="4714876" y="3643314"/>
            <a:ext cx="4006490" cy="3009280"/>
          </a:xfrm>
          <a:prstGeom prst="rect">
            <a:avLst/>
          </a:prstGeom>
        </p:spPr>
      </p:pic>
      <p:sp>
        <p:nvSpPr>
          <p:cNvPr id="6" name="Prostokąt 5"/>
          <p:cNvSpPr/>
          <p:nvPr/>
        </p:nvSpPr>
        <p:spPr>
          <a:xfrm>
            <a:off x="214282" y="4929198"/>
            <a:ext cx="4579658" cy="1754326"/>
          </a:xfrm>
          <a:prstGeom prst="rect">
            <a:avLst/>
          </a:prstGeom>
          <a:noFill/>
        </p:spPr>
        <p:txBody>
          <a:bodyPr wrap="square" lIns="91440" tIns="45720" rIns="91440" bIns="45720">
            <a:spAutoFit/>
          </a:bodyPr>
          <a:lstStyle/>
          <a:p>
            <a:pPr algn="ctr"/>
            <a:r>
              <a:rPr lang="pl-PL" sz="5400" b="1" cap="none" spc="0"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Inn </a:t>
            </a:r>
            <a:r>
              <a:rPr lang="pl-PL" sz="5400" b="1" cap="none" spc="0"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Minoga</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57158" y="500042"/>
            <a:ext cx="8229600" cy="4525963"/>
          </a:xfrm>
        </p:spPr>
        <p:txBody>
          <a:bodyPr/>
          <a:lstStyle/>
          <a:p>
            <a:pPr algn="ctr">
              <a:buNone/>
            </a:pPr>
            <a:r>
              <a:rPr lang="en-US" b="1" dirty="0" smtClean="0">
                <a:solidFill>
                  <a:schemeClr val="bg2">
                    <a:lumMod val="10000"/>
                  </a:schemeClr>
                </a:solidFill>
              </a:rPr>
              <a:t>The inn from </a:t>
            </a:r>
            <a:r>
              <a:rPr lang="en-US" b="1" dirty="0" err="1" smtClean="0">
                <a:solidFill>
                  <a:schemeClr val="bg2">
                    <a:lumMod val="10000"/>
                  </a:schemeClr>
                </a:solidFill>
              </a:rPr>
              <a:t>Minoga</a:t>
            </a:r>
            <a:r>
              <a:rPr lang="en-US" b="1" dirty="0" smtClean="0">
                <a:solidFill>
                  <a:schemeClr val="bg2">
                    <a:lumMod val="10000"/>
                  </a:schemeClr>
                </a:solidFill>
              </a:rPr>
              <a:t>. </a:t>
            </a:r>
            <a:endParaRPr lang="pl-PL" b="1" dirty="0" smtClean="0">
              <a:solidFill>
                <a:schemeClr val="bg2">
                  <a:lumMod val="10000"/>
                </a:schemeClr>
              </a:solidFill>
            </a:endParaRPr>
          </a:p>
          <a:p>
            <a:pPr algn="ctr">
              <a:buNone/>
            </a:pPr>
            <a:r>
              <a:rPr lang="pl-PL" b="1" dirty="0" smtClean="0">
                <a:solidFill>
                  <a:schemeClr val="bg2">
                    <a:lumMod val="10000"/>
                  </a:schemeClr>
                </a:solidFill>
              </a:rPr>
              <a:t>A </a:t>
            </a:r>
            <a:r>
              <a:rPr lang="en-US" b="1" dirty="0" smtClean="0">
                <a:solidFill>
                  <a:schemeClr val="bg2">
                    <a:lumMod val="10000"/>
                  </a:schemeClr>
                </a:solidFill>
              </a:rPr>
              <a:t>reconstruction of the old inn dating back to the middle of the 19th century</a:t>
            </a:r>
            <a:r>
              <a:rPr lang="pl-PL" b="1" dirty="0" smtClean="0">
                <a:solidFill>
                  <a:schemeClr val="bg2">
                    <a:lumMod val="10000"/>
                  </a:schemeClr>
                </a:solidFill>
              </a:rPr>
              <a:t>.</a:t>
            </a:r>
            <a:endParaRPr lang="pl-PL" b="1" dirty="0">
              <a:solidFill>
                <a:schemeClr val="bg2">
                  <a:lumMod val="10000"/>
                </a:schemeClr>
              </a:solidFill>
            </a:endParaRPr>
          </a:p>
        </p:txBody>
      </p:sp>
      <p:pic>
        <p:nvPicPr>
          <p:cNvPr id="4" name="Obraz 3" descr="3  Karczma z Minogi.jpg"/>
          <p:cNvPicPr>
            <a:picLocks noChangeAspect="1"/>
          </p:cNvPicPr>
          <p:nvPr/>
        </p:nvPicPr>
        <p:blipFill>
          <a:blip r:embed="rId3" cstate="print"/>
          <a:stretch>
            <a:fillRect/>
          </a:stretch>
        </p:blipFill>
        <p:spPr>
          <a:xfrm>
            <a:off x="428596" y="2571744"/>
            <a:ext cx="5153688" cy="387094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childTnLst>
                          </p:cTn>
                        </p:par>
                        <p:par>
                          <p:cTn id="15" fill="hold">
                            <p:stCondLst>
                              <p:cond delay="2000"/>
                            </p:stCondLst>
                            <p:childTnLst>
                              <p:par>
                                <p:cTn id="16" presetID="53"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2000" fill="hold"/>
                                        <p:tgtEl>
                                          <p:spTgt spid="4"/>
                                        </p:tgtEl>
                                        <p:attrNameLst>
                                          <p:attrName>ppt_w</p:attrName>
                                        </p:attrNameLst>
                                      </p:cBhvr>
                                      <p:tavLst>
                                        <p:tav tm="0">
                                          <p:val>
                                            <p:fltVal val="0"/>
                                          </p:val>
                                        </p:tav>
                                        <p:tav tm="100000">
                                          <p:val>
                                            <p:strVal val="#ppt_w"/>
                                          </p:val>
                                        </p:tav>
                                      </p:tavLst>
                                    </p:anim>
                                    <p:anim calcmode="lin" valueType="num">
                                      <p:cBhvr>
                                        <p:cTn id="19" dur="2000" fill="hold"/>
                                        <p:tgtEl>
                                          <p:spTgt spid="4"/>
                                        </p:tgtEl>
                                        <p:attrNameLst>
                                          <p:attrName>ppt_h</p:attrName>
                                        </p:attrNameLst>
                                      </p:cBhvr>
                                      <p:tavLst>
                                        <p:tav tm="0">
                                          <p:val>
                                            <p:fltVal val="0"/>
                                          </p:val>
                                        </p:tav>
                                        <p:tav tm="100000">
                                          <p:val>
                                            <p:strVal val="#ppt_h"/>
                                          </p:val>
                                        </p:tav>
                                      </p:tavLst>
                                    </p:anim>
                                    <p:animEffect transition="in" filter="fade">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6 Chałupa Sołtysa z Przegini Duchowej (1).bmp"/>
          <p:cNvPicPr>
            <a:picLocks noChangeAspect="1"/>
          </p:cNvPicPr>
          <p:nvPr/>
        </p:nvPicPr>
        <p:blipFill>
          <a:blip r:embed="rId2" cstate="print"/>
          <a:stretch>
            <a:fillRect/>
          </a:stretch>
        </p:blipFill>
        <p:spPr>
          <a:xfrm>
            <a:off x="3428992" y="214290"/>
            <a:ext cx="5519741" cy="4032448"/>
          </a:xfrm>
          <a:prstGeom prst="rect">
            <a:avLst/>
          </a:prstGeom>
        </p:spPr>
      </p:pic>
      <p:pic>
        <p:nvPicPr>
          <p:cNvPr id="5" name="Obraz 4" descr="6 Chałupa Sołtysa z Przegini Duchowej (2).bmp"/>
          <p:cNvPicPr>
            <a:picLocks noChangeAspect="1"/>
          </p:cNvPicPr>
          <p:nvPr/>
        </p:nvPicPr>
        <p:blipFill>
          <a:blip r:embed="rId3" cstate="print"/>
          <a:stretch>
            <a:fillRect/>
          </a:stretch>
        </p:blipFill>
        <p:spPr>
          <a:xfrm>
            <a:off x="214283" y="3357562"/>
            <a:ext cx="4438989" cy="3276597"/>
          </a:xfrm>
          <a:prstGeom prst="rect">
            <a:avLst/>
          </a:prstGeom>
        </p:spPr>
      </p:pic>
      <p:sp>
        <p:nvSpPr>
          <p:cNvPr id="6" name="Prostokąt 5"/>
          <p:cNvSpPr/>
          <p:nvPr/>
        </p:nvSpPr>
        <p:spPr>
          <a:xfrm>
            <a:off x="285720" y="428604"/>
            <a:ext cx="6019853" cy="1754326"/>
          </a:xfrm>
          <a:prstGeom prst="rect">
            <a:avLst/>
          </a:prstGeom>
          <a:noFill/>
        </p:spPr>
        <p:txBody>
          <a:bodyPr wrap="none" lIns="91440" tIns="45720" rIns="91440" bIns="45720">
            <a:spAutoFit/>
          </a:bodyPr>
          <a:lstStyle/>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Cottage </a:t>
            </a:r>
            <a:r>
              <a:rPr lang="pl-PL" sz="5400" b="1" dirty="0" err="1" smtClean="0">
                <a:ln w="31550" cmpd="sng">
                  <a:solidFill>
                    <a:srgbClr val="FF0000"/>
                  </a:solidFill>
                  <a:prstDash val="solid"/>
                </a:ln>
                <a:effectLst>
                  <a:outerShdw blurRad="50800" dist="40000" dir="5400000" algn="tl" rotWithShape="0">
                    <a:srgbClr val="000000">
                      <a:shade val="5000"/>
                      <a:satMod val="120000"/>
                      <a:alpha val="33000"/>
                    </a:srgbClr>
                  </a:outerShdw>
                </a:effectLst>
              </a:rPr>
              <a:t>from</a:t>
            </a: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 </a:t>
            </a:r>
          </a:p>
          <a:p>
            <a:pPr algn="ctr"/>
            <a:r>
              <a:rPr lang="pl-PL" sz="5400" b="1" cap="none" spc="0" dirty="0" smtClean="0">
                <a:ln w="31550" cmpd="sng">
                  <a:solidFill>
                    <a:srgbClr val="FF0000"/>
                  </a:solidFill>
                  <a:prstDash val="solid"/>
                </a:ln>
                <a:effectLst>
                  <a:outerShdw blurRad="50800" dist="40000" dir="5400000" algn="tl" rotWithShape="0">
                    <a:srgbClr val="000000">
                      <a:shade val="5000"/>
                      <a:satMod val="120000"/>
                      <a:alpha val="33000"/>
                    </a:srgbClr>
                  </a:outerShdw>
                </a:effectLst>
              </a:rPr>
              <a:t>Przeginia Duchowna</a:t>
            </a:r>
            <a:endParaRPr lang="pl-PL" sz="5400" b="1" cap="none" spc="0" dirty="0">
              <a:ln w="31550" cmpd="sng">
                <a:solidFill>
                  <a:srgbClr val="FF0000"/>
                </a:solidFill>
                <a:prstDash val="solid"/>
              </a:ln>
              <a:effectLst>
                <a:outerShdw blurRad="50800" dist="40000" dir="5400000" algn="tl" rotWithShape="0">
                  <a:srgbClr val="000000">
                    <a:shade val="5000"/>
                    <a:satMod val="120000"/>
                    <a:alpha val="33000"/>
                  </a:srgbClr>
                </a:outerShdw>
              </a:effectLst>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2" presetClass="entr" presetSubtype="4" fill="hold"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2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1078</TotalTime>
  <Words>939</Words>
  <Application>Microsoft Office PowerPoint</Application>
  <PresentationFormat>Pokaz na ekranie (4:3)</PresentationFormat>
  <Paragraphs>144</Paragraphs>
  <Slides>35</Slides>
  <Notes>4</Notes>
  <HiddenSlides>0</HiddenSlides>
  <MMClips>0</MMClips>
  <ScaleCrop>false</ScaleCrop>
  <HeadingPairs>
    <vt:vector size="4" baseType="variant">
      <vt:variant>
        <vt:lpstr>Motyw</vt:lpstr>
      </vt:variant>
      <vt:variant>
        <vt:i4>1</vt:i4>
      </vt:variant>
      <vt:variant>
        <vt:lpstr>Tytuły slajdów</vt:lpstr>
      </vt:variant>
      <vt:variant>
        <vt:i4>35</vt:i4>
      </vt:variant>
    </vt:vector>
  </HeadingPairs>
  <TitlesOfParts>
    <vt:vector size="36"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lpstr>Slajd 26</vt:lpstr>
      <vt:lpstr>Slajd 27</vt:lpstr>
      <vt:lpstr>Slajd 28</vt:lpstr>
      <vt:lpstr>Slajd 29</vt:lpstr>
      <vt:lpstr>Slajd 30</vt:lpstr>
      <vt:lpstr>Slajd 31</vt:lpstr>
      <vt:lpstr>Slajd 32</vt:lpstr>
      <vt:lpstr>Slajd 33</vt:lpstr>
      <vt:lpstr>Slajd 34</vt:lpstr>
      <vt:lpstr>Slajd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MM</cp:lastModifiedBy>
  <cp:revision>86</cp:revision>
  <dcterms:created xsi:type="dcterms:W3CDTF">2011-09-09T12:09:03Z</dcterms:created>
  <dcterms:modified xsi:type="dcterms:W3CDTF">2012-09-30T12:18:20Z</dcterms:modified>
</cp:coreProperties>
</file>